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Rokkitt Bold" charset="1" panose="00000800000000000000"/>
      <p:regular r:id="rId23"/>
    </p:embeddedFont>
    <p:embeddedFont>
      <p:font typeface="Paytone One" charset="1" panose="00000500000000000000"/>
      <p:regular r:id="rId24"/>
    </p:embeddedFont>
    <p:embeddedFont>
      <p:font typeface="Open Sans Bold" charset="1" panose="020B0806030504020204"/>
      <p:regular r:id="rId25"/>
    </p:embeddedFont>
    <p:embeddedFont>
      <p:font typeface="Cabin" charset="1" panose="00000500000000000000"/>
      <p:regular r:id="rId26"/>
    </p:embeddedFont>
    <p:embeddedFont>
      <p:font typeface="Bungee" charset="1" panose="00000000000000000000"/>
      <p:regular r:id="rId27"/>
    </p:embeddedFont>
    <p:embeddedFont>
      <p:font typeface="Poppins Bold" charset="1" panose="00000800000000000000"/>
      <p:regular r:id="rId28"/>
    </p:embeddedFont>
    <p:embeddedFont>
      <p:font typeface="Agbalumo" charset="1" panose="00000000000000000000"/>
      <p:regular r:id="rId29"/>
    </p:embeddedFont>
    <p:embeddedFont>
      <p:font typeface="Faustina Bold" charset="1" panose="00000800000000000000"/>
      <p:regular r:id="rId30"/>
    </p:embeddedFont>
    <p:embeddedFont>
      <p:font typeface="Maven Pro Bold" charset="1" panose="00000800000000000000"/>
      <p:regular r:id="rId31"/>
    </p:embeddedFont>
    <p:embeddedFont>
      <p:font typeface="Carelia" charset="1" panose="00000500000000000000"/>
      <p:regular r:id="rId32"/>
    </p:embeddedFont>
    <p:embeddedFont>
      <p:font typeface="Aesthetic color"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11" Target="../media/image67.png" Type="http://schemas.openxmlformats.org/officeDocument/2006/relationships/image"/><Relationship Id="rId2" Target="../media/image1.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11" Target="../media/image68.png" Type="http://schemas.openxmlformats.org/officeDocument/2006/relationships/image"/><Relationship Id="rId2" Target="../media/image1.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11" Target="../media/image69.png" Type="http://schemas.openxmlformats.org/officeDocument/2006/relationships/image"/><Relationship Id="rId2" Target="../media/image1.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76.png" Type="http://schemas.openxmlformats.org/officeDocument/2006/relationships/image"/><Relationship Id="rId12" Target="../media/image77.svg" Type="http://schemas.openxmlformats.org/officeDocument/2006/relationships/image"/><Relationship Id="rId13" Target="../media/image78.png" Type="http://schemas.openxmlformats.org/officeDocument/2006/relationships/image"/><Relationship Id="rId14" Target="../media/image79.png" Type="http://schemas.openxmlformats.org/officeDocument/2006/relationships/image"/><Relationship Id="rId15" Target="../media/image80.svg" Type="http://schemas.openxmlformats.org/officeDocument/2006/relationships/image"/><Relationship Id="rId2" Target="../media/image1.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89.png" Type="http://schemas.openxmlformats.org/officeDocument/2006/relationships/image"/><Relationship Id="rId12" Target="../media/image90.svg" Type="http://schemas.openxmlformats.org/officeDocument/2006/relationships/image"/><Relationship Id="rId2" Target="../media/image1.jpe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png" Type="http://schemas.openxmlformats.org/officeDocument/2006/relationships/image"/><Relationship Id="rId14" Target="../media/image40.png" Type="http://schemas.openxmlformats.org/officeDocument/2006/relationships/image"/><Relationship Id="rId15" Target="../media/image41.png" Type="http://schemas.openxmlformats.org/officeDocument/2006/relationships/image"/><Relationship Id="rId16" Target="../media/image42.png" Type="http://schemas.openxmlformats.org/officeDocument/2006/relationships/image"/><Relationship Id="rId17" Target="../media/image43.png" Type="http://schemas.openxmlformats.org/officeDocument/2006/relationships/image"/><Relationship Id="rId18" Target="../media/image44.sv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2663033" y="7588012"/>
            <a:ext cx="4999885" cy="3636280"/>
          </a:xfrm>
          <a:custGeom>
            <a:avLst/>
            <a:gdLst/>
            <a:ahLst/>
            <a:cxnLst/>
            <a:rect r="r" b="b" t="t" l="l"/>
            <a:pathLst>
              <a:path h="3636280" w="4999885">
                <a:moveTo>
                  <a:pt x="0" y="0"/>
                </a:moveTo>
                <a:lnTo>
                  <a:pt x="4999885" y="0"/>
                </a:lnTo>
                <a:lnTo>
                  <a:pt x="4999885" y="3636280"/>
                </a:lnTo>
                <a:lnTo>
                  <a:pt x="0" y="3636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29971" y="4820778"/>
            <a:ext cx="10228058" cy="1710875"/>
          </a:xfrm>
          <a:custGeom>
            <a:avLst/>
            <a:gdLst/>
            <a:ahLst/>
            <a:cxnLst/>
            <a:rect r="r" b="b" t="t" l="l"/>
            <a:pathLst>
              <a:path h="1710875" w="10228058">
                <a:moveTo>
                  <a:pt x="0" y="0"/>
                </a:moveTo>
                <a:lnTo>
                  <a:pt x="10228058" y="0"/>
                </a:lnTo>
                <a:lnTo>
                  <a:pt x="10228058" y="1710876"/>
                </a:lnTo>
                <a:lnTo>
                  <a:pt x="0" y="1710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195551" y="3240498"/>
            <a:ext cx="16558054" cy="5159185"/>
          </a:xfrm>
          <a:prstGeom prst="rect">
            <a:avLst/>
          </a:prstGeom>
        </p:spPr>
        <p:txBody>
          <a:bodyPr anchor="t" rtlCol="false" tIns="0" lIns="0" bIns="0" rIns="0">
            <a:spAutoFit/>
          </a:bodyPr>
          <a:lstStyle/>
          <a:p>
            <a:pPr algn="ctr">
              <a:lnSpc>
                <a:spcPts val="7920"/>
              </a:lnSpc>
            </a:pPr>
            <a:r>
              <a:rPr lang="en-US" sz="5657" b="true">
                <a:solidFill>
                  <a:srgbClr val="01070A"/>
                </a:solidFill>
                <a:latin typeface="Rokkitt Bold"/>
                <a:ea typeface="Rokkitt Bold"/>
                <a:cs typeface="Rokkitt Bold"/>
                <a:sym typeface="Rokkitt Bold"/>
              </a:rPr>
              <a:t>Đề tài</a:t>
            </a:r>
          </a:p>
          <a:p>
            <a:pPr algn="ctr">
              <a:lnSpc>
                <a:spcPts val="8340"/>
              </a:lnSpc>
            </a:pPr>
            <a:r>
              <a:rPr lang="en-US" sz="5957">
                <a:solidFill>
                  <a:srgbClr val="EF4136"/>
                </a:solidFill>
                <a:latin typeface="Paytone One"/>
                <a:ea typeface="Paytone One"/>
                <a:cs typeface="Paytone One"/>
                <a:sym typeface="Paytone One"/>
              </a:rPr>
              <a:t>PHÁT TRIỂN ỨNG DỤNG SẮP XẾP HỌC PHẦN</a:t>
            </a:r>
          </a:p>
          <a:p>
            <a:pPr algn="ctr">
              <a:lnSpc>
                <a:spcPts val="8340"/>
              </a:lnSpc>
            </a:pPr>
            <a:r>
              <a:rPr lang="en-US" sz="5957">
                <a:solidFill>
                  <a:srgbClr val="EF4136"/>
                </a:solidFill>
                <a:latin typeface="Paytone One"/>
                <a:ea typeface="Paytone One"/>
                <a:cs typeface="Paytone One"/>
                <a:sym typeface="Paytone One"/>
              </a:rPr>
              <a:t> CHO CHƯƠNG TRÌNH ĐÀO TẠO CNTT</a:t>
            </a:r>
          </a:p>
          <a:p>
            <a:pPr algn="ctr">
              <a:lnSpc>
                <a:spcPts val="8200"/>
              </a:lnSpc>
            </a:pPr>
          </a:p>
          <a:p>
            <a:pPr algn="ctr">
              <a:lnSpc>
                <a:spcPts val="8200"/>
              </a:lnSpc>
            </a:pPr>
          </a:p>
        </p:txBody>
      </p:sp>
      <p:sp>
        <p:nvSpPr>
          <p:cNvPr name="Freeform 6" id="6"/>
          <p:cNvSpPr/>
          <p:nvPr/>
        </p:nvSpPr>
        <p:spPr>
          <a:xfrm flipH="false" flipV="false" rot="0">
            <a:off x="15175199" y="7464624"/>
            <a:ext cx="5528113" cy="4187964"/>
          </a:xfrm>
          <a:custGeom>
            <a:avLst/>
            <a:gdLst/>
            <a:ahLst/>
            <a:cxnLst/>
            <a:rect r="r" b="b" t="t" l="l"/>
            <a:pathLst>
              <a:path h="4187964" w="5528113">
                <a:moveTo>
                  <a:pt x="0" y="0"/>
                </a:moveTo>
                <a:lnTo>
                  <a:pt x="5528113" y="0"/>
                </a:lnTo>
                <a:lnTo>
                  <a:pt x="5528113" y="4187964"/>
                </a:lnTo>
                <a:lnTo>
                  <a:pt x="0" y="4187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215347" y="-1652824"/>
            <a:ext cx="7998662" cy="5007622"/>
          </a:xfrm>
          <a:custGeom>
            <a:avLst/>
            <a:gdLst/>
            <a:ahLst/>
            <a:cxnLst/>
            <a:rect r="r" b="b" t="t" l="l"/>
            <a:pathLst>
              <a:path h="5007622" w="7998662">
                <a:moveTo>
                  <a:pt x="0" y="0"/>
                </a:moveTo>
                <a:lnTo>
                  <a:pt x="7998662" y="0"/>
                </a:lnTo>
                <a:lnTo>
                  <a:pt x="7998662" y="5007622"/>
                </a:lnTo>
                <a:lnTo>
                  <a:pt x="0" y="50076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94013" y="558130"/>
            <a:ext cx="1174375" cy="1153152"/>
          </a:xfrm>
          <a:custGeom>
            <a:avLst/>
            <a:gdLst/>
            <a:ahLst/>
            <a:cxnLst/>
            <a:rect r="r" b="b" t="t" l="l"/>
            <a:pathLst>
              <a:path h="1153152" w="1174375">
                <a:moveTo>
                  <a:pt x="0" y="0"/>
                </a:moveTo>
                <a:lnTo>
                  <a:pt x="1174376" y="0"/>
                </a:lnTo>
                <a:lnTo>
                  <a:pt x="1174376" y="1153152"/>
                </a:lnTo>
                <a:lnTo>
                  <a:pt x="0" y="1153152"/>
                </a:lnTo>
                <a:lnTo>
                  <a:pt x="0" y="0"/>
                </a:lnTo>
                <a:close/>
              </a:path>
            </a:pathLst>
          </a:custGeom>
          <a:blipFill>
            <a:blip r:embed="rId11"/>
            <a:stretch>
              <a:fillRect l="0" t="0" r="0" b="0"/>
            </a:stretch>
          </a:blipFill>
        </p:spPr>
      </p:sp>
      <p:sp>
        <p:nvSpPr>
          <p:cNvPr name="TextBox 9" id="9"/>
          <p:cNvSpPr txBox="true"/>
          <p:nvPr/>
        </p:nvSpPr>
        <p:spPr>
          <a:xfrm rot="0">
            <a:off x="-156123" y="706417"/>
            <a:ext cx="10228058" cy="587416"/>
          </a:xfrm>
          <a:prstGeom prst="rect">
            <a:avLst/>
          </a:prstGeom>
        </p:spPr>
        <p:txBody>
          <a:bodyPr anchor="t" rtlCol="false" tIns="0" lIns="0" bIns="0" rIns="0">
            <a:spAutoFit/>
          </a:bodyPr>
          <a:lstStyle/>
          <a:p>
            <a:pPr algn="ctr" marL="0" indent="0" lvl="0">
              <a:lnSpc>
                <a:spcPts val="4897"/>
              </a:lnSpc>
            </a:pPr>
            <a:r>
              <a:rPr lang="en-US" b="true" sz="3498">
                <a:solidFill>
                  <a:srgbClr val="106585"/>
                </a:solidFill>
                <a:latin typeface="Open Sans Bold"/>
                <a:ea typeface="Open Sans Bold"/>
                <a:cs typeface="Open Sans Bold"/>
                <a:sym typeface="Open Sans Bold"/>
              </a:rPr>
              <a:t>Trường Đại học Trà Vinh</a:t>
            </a:r>
          </a:p>
        </p:txBody>
      </p:sp>
      <p:sp>
        <p:nvSpPr>
          <p:cNvPr name="TextBox 10" id="10"/>
          <p:cNvSpPr txBox="true"/>
          <p:nvPr/>
        </p:nvSpPr>
        <p:spPr>
          <a:xfrm rot="0">
            <a:off x="5118310" y="7511812"/>
            <a:ext cx="7641480" cy="3175767"/>
          </a:xfrm>
          <a:prstGeom prst="rect">
            <a:avLst/>
          </a:prstGeom>
        </p:spPr>
        <p:txBody>
          <a:bodyPr anchor="t" rtlCol="false" tIns="0" lIns="0" bIns="0" rIns="0">
            <a:spAutoFit/>
          </a:bodyPr>
          <a:lstStyle/>
          <a:p>
            <a:pPr algn="ctr">
              <a:lnSpc>
                <a:spcPts val="5032"/>
              </a:lnSpc>
            </a:pPr>
            <a:r>
              <a:rPr lang="en-US" sz="3594">
                <a:solidFill>
                  <a:srgbClr val="01070A"/>
                </a:solidFill>
                <a:latin typeface="Cabin"/>
                <a:ea typeface="Cabin"/>
                <a:cs typeface="Cabin"/>
                <a:sym typeface="Cabin"/>
              </a:rPr>
              <a:t>Giảng viên hướng dẫn: Nguyễn Bảo Ân</a:t>
            </a:r>
          </a:p>
          <a:p>
            <a:pPr algn="ctr">
              <a:lnSpc>
                <a:spcPts val="5032"/>
              </a:lnSpc>
            </a:pPr>
            <a:r>
              <a:rPr lang="en-US" sz="3594">
                <a:solidFill>
                  <a:srgbClr val="01070A"/>
                </a:solidFill>
                <a:latin typeface="Cabin"/>
                <a:ea typeface="Cabin"/>
                <a:cs typeface="Cabin"/>
                <a:sym typeface="Cabin"/>
              </a:rPr>
              <a:t>Sinh viên thực hiện: Đinh Thị Yến Nhi</a:t>
            </a:r>
          </a:p>
          <a:p>
            <a:pPr algn="ctr">
              <a:lnSpc>
                <a:spcPts val="5032"/>
              </a:lnSpc>
            </a:pPr>
            <a:r>
              <a:rPr lang="en-US" sz="3594">
                <a:solidFill>
                  <a:srgbClr val="01070A"/>
                </a:solidFill>
                <a:latin typeface="Cabin"/>
                <a:ea typeface="Cabin"/>
                <a:cs typeface="Cabin"/>
                <a:sym typeface="Cabin"/>
              </a:rPr>
              <a:t>MSSV:110122237</a:t>
            </a:r>
          </a:p>
          <a:p>
            <a:pPr algn="ctr">
              <a:lnSpc>
                <a:spcPts val="5032"/>
              </a:lnSpc>
            </a:pPr>
            <a:r>
              <a:rPr lang="en-US" sz="3594">
                <a:solidFill>
                  <a:srgbClr val="01070A"/>
                </a:solidFill>
                <a:latin typeface="Cabin"/>
                <a:ea typeface="Cabin"/>
                <a:cs typeface="Cabin"/>
                <a:sym typeface="Cabin"/>
              </a:rPr>
              <a:t>Lớp: DA22TTC</a:t>
            </a:r>
          </a:p>
          <a:p>
            <a:pPr algn="ctr">
              <a:lnSpc>
                <a:spcPts val="5032"/>
              </a:lnSpc>
            </a:pPr>
          </a:p>
        </p:txBody>
      </p:sp>
      <p:sp>
        <p:nvSpPr>
          <p:cNvPr name="TextBox 11" id="11"/>
          <p:cNvSpPr txBox="true"/>
          <p:nvPr/>
        </p:nvSpPr>
        <p:spPr>
          <a:xfrm rot="0">
            <a:off x="5118310" y="1864162"/>
            <a:ext cx="9347439" cy="1178127"/>
          </a:xfrm>
          <a:prstGeom prst="rect">
            <a:avLst/>
          </a:prstGeom>
        </p:spPr>
        <p:txBody>
          <a:bodyPr anchor="t" rtlCol="false" tIns="0" lIns="0" bIns="0" rIns="0">
            <a:spAutoFit/>
          </a:bodyPr>
          <a:lstStyle/>
          <a:p>
            <a:pPr algn="ctr" marL="0" indent="0" lvl="0">
              <a:lnSpc>
                <a:spcPts val="9613"/>
              </a:lnSpc>
            </a:pPr>
            <a:r>
              <a:rPr lang="en-US" b="true" sz="6867">
                <a:solidFill>
                  <a:srgbClr val="29B473"/>
                </a:solidFill>
                <a:latin typeface="Open Sans Bold"/>
                <a:ea typeface="Open Sans Bold"/>
                <a:cs typeface="Open Sans Bold"/>
                <a:sym typeface="Open Sans Bold"/>
              </a:rPr>
              <a:t>Đồ Án Cơ Sở Ngành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978099" y="2559396"/>
            <a:ext cx="5747050" cy="6186242"/>
            <a:chOff x="0" y="0"/>
            <a:chExt cx="2450333" cy="2637588"/>
          </a:xfrm>
        </p:grpSpPr>
        <p:sp>
          <p:nvSpPr>
            <p:cNvPr name="Freeform 4" id="4"/>
            <p:cNvSpPr/>
            <p:nvPr/>
          </p:nvSpPr>
          <p:spPr>
            <a:xfrm flipH="false" flipV="false" rot="0">
              <a:off x="0" y="0"/>
              <a:ext cx="2450333" cy="2637588"/>
            </a:xfrm>
            <a:custGeom>
              <a:avLst/>
              <a:gdLst/>
              <a:ahLst/>
              <a:cxnLst/>
              <a:rect r="r" b="b" t="t" l="l"/>
              <a:pathLst>
                <a:path h="2637588" w="2450333">
                  <a:moveTo>
                    <a:pt x="41760" y="0"/>
                  </a:moveTo>
                  <a:lnTo>
                    <a:pt x="2408572" y="0"/>
                  </a:lnTo>
                  <a:cubicBezTo>
                    <a:pt x="2419648" y="0"/>
                    <a:pt x="2430270" y="4400"/>
                    <a:pt x="2438101" y="12231"/>
                  </a:cubicBezTo>
                  <a:cubicBezTo>
                    <a:pt x="2445933" y="20063"/>
                    <a:pt x="2450333" y="30685"/>
                    <a:pt x="2450333" y="41760"/>
                  </a:cubicBezTo>
                  <a:lnTo>
                    <a:pt x="2450333" y="2595828"/>
                  </a:lnTo>
                  <a:cubicBezTo>
                    <a:pt x="2450333" y="2618892"/>
                    <a:pt x="2431636" y="2637588"/>
                    <a:pt x="2408572" y="2637588"/>
                  </a:cubicBezTo>
                  <a:lnTo>
                    <a:pt x="41760" y="2637588"/>
                  </a:lnTo>
                  <a:cubicBezTo>
                    <a:pt x="18697" y="2637588"/>
                    <a:pt x="0" y="2618892"/>
                    <a:pt x="0" y="2595828"/>
                  </a:cubicBezTo>
                  <a:lnTo>
                    <a:pt x="0" y="41760"/>
                  </a:lnTo>
                  <a:cubicBezTo>
                    <a:pt x="0" y="18697"/>
                    <a:pt x="18697" y="0"/>
                    <a:pt x="41760"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2450333" cy="2685213"/>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9626581" y="2559396"/>
            <a:ext cx="5500512" cy="6186242"/>
            <a:chOff x="0" y="0"/>
            <a:chExt cx="2345218" cy="2637588"/>
          </a:xfrm>
        </p:grpSpPr>
        <p:sp>
          <p:nvSpPr>
            <p:cNvPr name="Freeform 7" id="7"/>
            <p:cNvSpPr/>
            <p:nvPr/>
          </p:nvSpPr>
          <p:spPr>
            <a:xfrm flipH="false" flipV="false" rot="0">
              <a:off x="0" y="0"/>
              <a:ext cx="2345218" cy="2637588"/>
            </a:xfrm>
            <a:custGeom>
              <a:avLst/>
              <a:gdLst/>
              <a:ahLst/>
              <a:cxnLst/>
              <a:rect r="r" b="b" t="t" l="l"/>
              <a:pathLst>
                <a:path h="2637588" w="2345218">
                  <a:moveTo>
                    <a:pt x="43632" y="0"/>
                  </a:moveTo>
                  <a:lnTo>
                    <a:pt x="2301585" y="0"/>
                  </a:lnTo>
                  <a:cubicBezTo>
                    <a:pt x="2313157" y="0"/>
                    <a:pt x="2324255" y="4597"/>
                    <a:pt x="2332438" y="12780"/>
                  </a:cubicBezTo>
                  <a:cubicBezTo>
                    <a:pt x="2340621" y="20962"/>
                    <a:pt x="2345218" y="32060"/>
                    <a:pt x="2345218" y="43632"/>
                  </a:cubicBezTo>
                  <a:lnTo>
                    <a:pt x="2345218" y="2593956"/>
                  </a:lnTo>
                  <a:cubicBezTo>
                    <a:pt x="2345218" y="2605528"/>
                    <a:pt x="2340621" y="2616626"/>
                    <a:pt x="2332438" y="2624809"/>
                  </a:cubicBezTo>
                  <a:cubicBezTo>
                    <a:pt x="2324255" y="2632991"/>
                    <a:pt x="2313157" y="2637588"/>
                    <a:pt x="2301585" y="2637588"/>
                  </a:cubicBezTo>
                  <a:lnTo>
                    <a:pt x="43632" y="2637588"/>
                  </a:lnTo>
                  <a:cubicBezTo>
                    <a:pt x="32060" y="2637588"/>
                    <a:pt x="20962" y="2632991"/>
                    <a:pt x="12780" y="2624809"/>
                  </a:cubicBezTo>
                  <a:cubicBezTo>
                    <a:pt x="4597" y="2616626"/>
                    <a:pt x="0" y="2605528"/>
                    <a:pt x="0" y="2593956"/>
                  </a:cubicBezTo>
                  <a:lnTo>
                    <a:pt x="0" y="43632"/>
                  </a:lnTo>
                  <a:cubicBezTo>
                    <a:pt x="0" y="32060"/>
                    <a:pt x="4597" y="20962"/>
                    <a:pt x="12780" y="12780"/>
                  </a:cubicBezTo>
                  <a:cubicBezTo>
                    <a:pt x="20962" y="4597"/>
                    <a:pt x="32060" y="0"/>
                    <a:pt x="43632" y="0"/>
                  </a:cubicBezTo>
                  <a:close/>
                </a:path>
              </a:pathLst>
            </a:custGeom>
            <a:solidFill>
              <a:srgbClr val="FFFFFF"/>
            </a:solidFill>
            <a:ln w="38100" cap="rnd">
              <a:solidFill>
                <a:srgbClr val="000000"/>
              </a:solidFill>
              <a:prstDash val="solid"/>
              <a:round/>
            </a:ln>
          </p:spPr>
        </p:sp>
        <p:sp>
          <p:nvSpPr>
            <p:cNvPr name="TextBox 8" id="8"/>
            <p:cNvSpPr txBox="true"/>
            <p:nvPr/>
          </p:nvSpPr>
          <p:spPr>
            <a:xfrm>
              <a:off x="0" y="-47625"/>
              <a:ext cx="2345218" cy="2685213"/>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2023959" y="6897975"/>
            <a:ext cx="4793068" cy="3485868"/>
          </a:xfrm>
          <a:custGeom>
            <a:avLst/>
            <a:gdLst/>
            <a:ahLst/>
            <a:cxnLst/>
            <a:rect r="r" b="b" t="t" l="l"/>
            <a:pathLst>
              <a:path h="3485868" w="4793068">
                <a:moveTo>
                  <a:pt x="0" y="0"/>
                </a:moveTo>
                <a:lnTo>
                  <a:pt x="4793068" y="0"/>
                </a:lnTo>
                <a:lnTo>
                  <a:pt x="4793068" y="3485868"/>
                </a:lnTo>
                <a:lnTo>
                  <a:pt x="0" y="3485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127092" y="7392932"/>
            <a:ext cx="3160908" cy="2676895"/>
          </a:xfrm>
          <a:custGeom>
            <a:avLst/>
            <a:gdLst/>
            <a:ahLst/>
            <a:cxnLst/>
            <a:rect r="r" b="b" t="t" l="l"/>
            <a:pathLst>
              <a:path h="2676895" w="3160908">
                <a:moveTo>
                  <a:pt x="0" y="0"/>
                </a:moveTo>
                <a:lnTo>
                  <a:pt x="3160908" y="0"/>
                </a:lnTo>
                <a:lnTo>
                  <a:pt x="3160908" y="2676895"/>
                </a:lnTo>
                <a:lnTo>
                  <a:pt x="0" y="2676895"/>
                </a:lnTo>
                <a:lnTo>
                  <a:pt x="0" y="0"/>
                </a:lnTo>
                <a:close/>
              </a:path>
            </a:pathLst>
          </a:custGeom>
          <a:blipFill>
            <a:blip r:embed="rId5"/>
            <a:stretch>
              <a:fillRect l="-15990" t="0" r="-15990" b="0"/>
            </a:stretch>
          </a:blipFill>
        </p:spPr>
      </p:sp>
      <p:sp>
        <p:nvSpPr>
          <p:cNvPr name="Freeform 11" id="11"/>
          <p:cNvSpPr/>
          <p:nvPr/>
        </p:nvSpPr>
        <p:spPr>
          <a:xfrm flipH="false" flipV="false" rot="0">
            <a:off x="11531034" y="1712696"/>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925258" y="1712696"/>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219326" y="2993480"/>
            <a:ext cx="5399042" cy="2358308"/>
          </a:xfrm>
          <a:custGeom>
            <a:avLst/>
            <a:gdLst/>
            <a:ahLst/>
            <a:cxnLst/>
            <a:rect r="r" b="b" t="t" l="l"/>
            <a:pathLst>
              <a:path h="2358308" w="5399042">
                <a:moveTo>
                  <a:pt x="0" y="0"/>
                </a:moveTo>
                <a:lnTo>
                  <a:pt x="5399041" y="0"/>
                </a:lnTo>
                <a:lnTo>
                  <a:pt x="5399041" y="2358308"/>
                </a:lnTo>
                <a:lnTo>
                  <a:pt x="0" y="2358308"/>
                </a:lnTo>
                <a:lnTo>
                  <a:pt x="0" y="0"/>
                </a:lnTo>
                <a:close/>
              </a:path>
            </a:pathLst>
          </a:custGeom>
          <a:blipFill>
            <a:blip r:embed="rId8"/>
            <a:stretch>
              <a:fillRect l="-12174" t="0" r="-12174" b="0"/>
            </a:stretch>
          </a:blipFill>
        </p:spPr>
      </p:sp>
      <p:sp>
        <p:nvSpPr>
          <p:cNvPr name="Freeform 14" id="14"/>
          <p:cNvSpPr/>
          <p:nvPr/>
        </p:nvSpPr>
        <p:spPr>
          <a:xfrm flipH="false" flipV="false" rot="0">
            <a:off x="9771734" y="2902296"/>
            <a:ext cx="5284089" cy="2767595"/>
          </a:xfrm>
          <a:custGeom>
            <a:avLst/>
            <a:gdLst/>
            <a:ahLst/>
            <a:cxnLst/>
            <a:rect r="r" b="b" t="t" l="l"/>
            <a:pathLst>
              <a:path h="2767595" w="5284089">
                <a:moveTo>
                  <a:pt x="0" y="0"/>
                </a:moveTo>
                <a:lnTo>
                  <a:pt x="5284089" y="0"/>
                </a:lnTo>
                <a:lnTo>
                  <a:pt x="5284089" y="2767595"/>
                </a:lnTo>
                <a:lnTo>
                  <a:pt x="0" y="2767595"/>
                </a:lnTo>
                <a:lnTo>
                  <a:pt x="0" y="0"/>
                </a:lnTo>
                <a:close/>
              </a:path>
            </a:pathLst>
          </a:custGeom>
          <a:blipFill>
            <a:blip r:embed="rId9"/>
            <a:stretch>
              <a:fillRect l="-11674" t="0" r="-8928" b="0"/>
            </a:stretch>
          </a:blipFill>
        </p:spPr>
      </p:sp>
      <p:sp>
        <p:nvSpPr>
          <p:cNvPr name="TextBox 15" id="15"/>
          <p:cNvSpPr txBox="true"/>
          <p:nvPr/>
        </p:nvSpPr>
        <p:spPr>
          <a:xfrm rot="0">
            <a:off x="2298846" y="337305"/>
            <a:ext cx="14459662" cy="1109987"/>
          </a:xfrm>
          <a:prstGeom prst="rect">
            <a:avLst/>
          </a:prstGeom>
        </p:spPr>
        <p:txBody>
          <a:bodyPr anchor="t" rtlCol="false" tIns="0" lIns="0" bIns="0" rIns="0">
            <a:spAutoFit/>
          </a:bodyPr>
          <a:lstStyle/>
          <a:p>
            <a:pPr algn="ctr">
              <a:lnSpc>
                <a:spcPts val="9169"/>
              </a:lnSpc>
            </a:pPr>
            <a:r>
              <a:rPr lang="en-US" b="true" sz="6549" spc="622">
                <a:solidFill>
                  <a:srgbClr val="BE1C0C"/>
                </a:solidFill>
                <a:latin typeface="Faustina Bold"/>
                <a:ea typeface="Faustina Bold"/>
                <a:cs typeface="Faustina Bold"/>
                <a:sym typeface="Faustina Bold"/>
              </a:rPr>
              <a:t>3. HIỆN THỰC HÓA NGHIÊN CỨU</a:t>
            </a:r>
          </a:p>
        </p:txBody>
      </p:sp>
      <p:sp>
        <p:nvSpPr>
          <p:cNvPr name="TextBox 16" id="16"/>
          <p:cNvSpPr txBox="true"/>
          <p:nvPr/>
        </p:nvSpPr>
        <p:spPr>
          <a:xfrm rot="0">
            <a:off x="3293858" y="6840825"/>
            <a:ext cx="5249977" cy="1634924"/>
          </a:xfrm>
          <a:prstGeom prst="rect">
            <a:avLst/>
          </a:prstGeom>
        </p:spPr>
        <p:txBody>
          <a:bodyPr anchor="t" rtlCol="false" tIns="0" lIns="0" bIns="0" rIns="0">
            <a:spAutoFit/>
          </a:bodyPr>
          <a:lstStyle/>
          <a:p>
            <a:pPr algn="just">
              <a:lnSpc>
                <a:spcPts val="4386"/>
              </a:lnSpc>
            </a:pPr>
            <a:r>
              <a:rPr lang="en-US" b="true" sz="3132">
                <a:solidFill>
                  <a:srgbClr val="2D09E0"/>
                </a:solidFill>
                <a:latin typeface="Open Sans Bold"/>
                <a:ea typeface="Open Sans Bold"/>
                <a:cs typeface="Open Sans Bold"/>
                <a:sym typeface="Open Sans Bold"/>
              </a:rPr>
              <a:t>Sử dụng phương thức .remove để xóa dữ liệu vừa kéo thả</a:t>
            </a:r>
          </a:p>
        </p:txBody>
      </p:sp>
      <p:sp>
        <p:nvSpPr>
          <p:cNvPr name="TextBox 17" id="17"/>
          <p:cNvSpPr txBox="true"/>
          <p:nvPr/>
        </p:nvSpPr>
        <p:spPr>
          <a:xfrm rot="0">
            <a:off x="10412251" y="6840825"/>
            <a:ext cx="4003055" cy="1082474"/>
          </a:xfrm>
          <a:prstGeom prst="rect">
            <a:avLst/>
          </a:prstGeom>
        </p:spPr>
        <p:txBody>
          <a:bodyPr anchor="t" rtlCol="false" tIns="0" lIns="0" bIns="0" rIns="0">
            <a:spAutoFit/>
          </a:bodyPr>
          <a:lstStyle/>
          <a:p>
            <a:pPr algn="just">
              <a:lnSpc>
                <a:spcPts val="4386"/>
              </a:lnSpc>
            </a:pPr>
            <a:r>
              <a:rPr lang="en-US" b="true" sz="3132">
                <a:solidFill>
                  <a:srgbClr val="2D09E0"/>
                </a:solidFill>
                <a:latin typeface="Open Sans Bold"/>
                <a:ea typeface="Open Sans Bold"/>
                <a:cs typeface="Open Sans Bold"/>
                <a:sym typeface="Open Sans Bold"/>
              </a:rPr>
              <a:t>Tính tổng trong hàm for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4937548" y="2545138"/>
            <a:ext cx="8151827" cy="7099167"/>
            <a:chOff x="0" y="0"/>
            <a:chExt cx="3475642" cy="3026826"/>
          </a:xfrm>
        </p:grpSpPr>
        <p:sp>
          <p:nvSpPr>
            <p:cNvPr name="Freeform 4" id="4"/>
            <p:cNvSpPr/>
            <p:nvPr/>
          </p:nvSpPr>
          <p:spPr>
            <a:xfrm flipH="false" flipV="false" rot="0">
              <a:off x="0" y="0"/>
              <a:ext cx="3475642" cy="3026826"/>
            </a:xfrm>
            <a:custGeom>
              <a:avLst/>
              <a:gdLst/>
              <a:ahLst/>
              <a:cxnLst/>
              <a:rect r="r" b="b" t="t" l="l"/>
              <a:pathLst>
                <a:path h="3026826" w="3475642">
                  <a:moveTo>
                    <a:pt x="29441" y="0"/>
                  </a:moveTo>
                  <a:lnTo>
                    <a:pt x="3446201" y="0"/>
                  </a:lnTo>
                  <a:cubicBezTo>
                    <a:pt x="3454009" y="0"/>
                    <a:pt x="3461498" y="3102"/>
                    <a:pt x="3467019" y="8623"/>
                  </a:cubicBezTo>
                  <a:cubicBezTo>
                    <a:pt x="3472540" y="14144"/>
                    <a:pt x="3475642" y="21633"/>
                    <a:pt x="3475642" y="29441"/>
                  </a:cubicBezTo>
                  <a:lnTo>
                    <a:pt x="3475642" y="2997385"/>
                  </a:lnTo>
                  <a:cubicBezTo>
                    <a:pt x="3475642" y="3005193"/>
                    <a:pt x="3472540" y="3012682"/>
                    <a:pt x="3467019" y="3018203"/>
                  </a:cubicBezTo>
                  <a:cubicBezTo>
                    <a:pt x="3461498" y="3023724"/>
                    <a:pt x="3454009" y="3026826"/>
                    <a:pt x="3446201" y="3026826"/>
                  </a:cubicBezTo>
                  <a:lnTo>
                    <a:pt x="29441" y="3026826"/>
                  </a:lnTo>
                  <a:cubicBezTo>
                    <a:pt x="21633" y="3026826"/>
                    <a:pt x="14144" y="3023724"/>
                    <a:pt x="8623" y="3018203"/>
                  </a:cubicBezTo>
                  <a:cubicBezTo>
                    <a:pt x="3102" y="3012682"/>
                    <a:pt x="0" y="3005193"/>
                    <a:pt x="0" y="2997385"/>
                  </a:cubicBezTo>
                  <a:lnTo>
                    <a:pt x="0" y="29441"/>
                  </a:lnTo>
                  <a:cubicBezTo>
                    <a:pt x="0" y="21633"/>
                    <a:pt x="3102" y="14144"/>
                    <a:pt x="8623" y="8623"/>
                  </a:cubicBezTo>
                  <a:cubicBezTo>
                    <a:pt x="14144" y="3102"/>
                    <a:pt x="21633" y="0"/>
                    <a:pt x="29441"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3475642" cy="3074451"/>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2023959" y="6897975"/>
            <a:ext cx="4793068" cy="3485868"/>
          </a:xfrm>
          <a:custGeom>
            <a:avLst/>
            <a:gdLst/>
            <a:ahLst/>
            <a:cxnLst/>
            <a:rect r="r" b="b" t="t" l="l"/>
            <a:pathLst>
              <a:path h="3485868" w="4793068">
                <a:moveTo>
                  <a:pt x="0" y="0"/>
                </a:moveTo>
                <a:lnTo>
                  <a:pt x="4793068" y="0"/>
                </a:lnTo>
                <a:lnTo>
                  <a:pt x="4793068" y="3485868"/>
                </a:lnTo>
                <a:lnTo>
                  <a:pt x="0" y="3485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27092" y="7392932"/>
            <a:ext cx="3160908" cy="2676895"/>
          </a:xfrm>
          <a:custGeom>
            <a:avLst/>
            <a:gdLst/>
            <a:ahLst/>
            <a:cxnLst/>
            <a:rect r="r" b="b" t="t" l="l"/>
            <a:pathLst>
              <a:path h="2676895" w="3160908">
                <a:moveTo>
                  <a:pt x="0" y="0"/>
                </a:moveTo>
                <a:lnTo>
                  <a:pt x="3160908" y="0"/>
                </a:lnTo>
                <a:lnTo>
                  <a:pt x="3160908" y="2676895"/>
                </a:lnTo>
                <a:lnTo>
                  <a:pt x="0" y="2676895"/>
                </a:lnTo>
                <a:lnTo>
                  <a:pt x="0" y="0"/>
                </a:lnTo>
                <a:close/>
              </a:path>
            </a:pathLst>
          </a:custGeom>
          <a:blipFill>
            <a:blip r:embed="rId5"/>
            <a:stretch>
              <a:fillRect l="-15990" t="0" r="-15990" b="0"/>
            </a:stretch>
          </a:blipFill>
        </p:spPr>
      </p:sp>
      <p:sp>
        <p:nvSpPr>
          <p:cNvPr name="Freeform 8" id="8"/>
          <p:cNvSpPr/>
          <p:nvPr/>
        </p:nvSpPr>
        <p:spPr>
          <a:xfrm flipH="false" flipV="false" rot="0">
            <a:off x="7797631" y="1698438"/>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050313" y="2888038"/>
            <a:ext cx="8039063" cy="4009937"/>
          </a:xfrm>
          <a:custGeom>
            <a:avLst/>
            <a:gdLst/>
            <a:ahLst/>
            <a:cxnLst/>
            <a:rect r="r" b="b" t="t" l="l"/>
            <a:pathLst>
              <a:path h="4009937" w="8039063">
                <a:moveTo>
                  <a:pt x="0" y="0"/>
                </a:moveTo>
                <a:lnTo>
                  <a:pt x="8039062" y="0"/>
                </a:lnTo>
                <a:lnTo>
                  <a:pt x="8039062" y="4009937"/>
                </a:lnTo>
                <a:lnTo>
                  <a:pt x="0" y="4009937"/>
                </a:lnTo>
                <a:lnTo>
                  <a:pt x="0" y="0"/>
                </a:lnTo>
                <a:close/>
              </a:path>
            </a:pathLst>
          </a:custGeom>
          <a:blipFill>
            <a:blip r:embed="rId8"/>
            <a:stretch>
              <a:fillRect l="-11353" t="0" r="-11353" b="0"/>
            </a:stretch>
          </a:blipFill>
        </p:spPr>
      </p:sp>
      <p:sp>
        <p:nvSpPr>
          <p:cNvPr name="TextBox 10" id="10"/>
          <p:cNvSpPr txBox="true"/>
          <p:nvPr/>
        </p:nvSpPr>
        <p:spPr>
          <a:xfrm rot="0">
            <a:off x="2298846" y="337305"/>
            <a:ext cx="14459662" cy="1109987"/>
          </a:xfrm>
          <a:prstGeom prst="rect">
            <a:avLst/>
          </a:prstGeom>
        </p:spPr>
        <p:txBody>
          <a:bodyPr anchor="t" rtlCol="false" tIns="0" lIns="0" bIns="0" rIns="0">
            <a:spAutoFit/>
          </a:bodyPr>
          <a:lstStyle/>
          <a:p>
            <a:pPr algn="ctr">
              <a:lnSpc>
                <a:spcPts val="9169"/>
              </a:lnSpc>
            </a:pPr>
            <a:r>
              <a:rPr lang="en-US" b="true" sz="6549" spc="622">
                <a:solidFill>
                  <a:srgbClr val="BE1C0C"/>
                </a:solidFill>
                <a:latin typeface="Faustina Bold"/>
                <a:ea typeface="Faustina Bold"/>
                <a:cs typeface="Faustina Bold"/>
                <a:sym typeface="Faustina Bold"/>
              </a:rPr>
              <a:t>3. HIỆN THỰC HÓA NGHIÊN CỨU</a:t>
            </a:r>
          </a:p>
        </p:txBody>
      </p:sp>
      <p:sp>
        <p:nvSpPr>
          <p:cNvPr name="TextBox 11" id="11"/>
          <p:cNvSpPr txBox="true"/>
          <p:nvPr/>
        </p:nvSpPr>
        <p:spPr>
          <a:xfrm rot="0">
            <a:off x="6323112" y="7536240"/>
            <a:ext cx="5249977" cy="1082474"/>
          </a:xfrm>
          <a:prstGeom prst="rect">
            <a:avLst/>
          </a:prstGeom>
        </p:spPr>
        <p:txBody>
          <a:bodyPr anchor="t" rtlCol="false" tIns="0" lIns="0" bIns="0" rIns="0">
            <a:spAutoFit/>
          </a:bodyPr>
          <a:lstStyle/>
          <a:p>
            <a:pPr algn="just">
              <a:lnSpc>
                <a:spcPts val="4386"/>
              </a:lnSpc>
            </a:pPr>
            <a:r>
              <a:rPr lang="en-US" b="true" sz="3132">
                <a:solidFill>
                  <a:srgbClr val="2D09E0"/>
                </a:solidFill>
                <a:latin typeface="Open Sans Bold"/>
                <a:ea typeface="Open Sans Bold"/>
                <a:cs typeface="Open Sans Bold"/>
                <a:sym typeface="Open Sans Bold"/>
              </a:rPr>
              <a:t>Hàm nút lưu và tải tệp CSV xuống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438447" y="1723168"/>
            <a:ext cx="17077439" cy="7535132"/>
            <a:chOff x="0" y="0"/>
            <a:chExt cx="5235726" cy="2310176"/>
          </a:xfrm>
        </p:grpSpPr>
        <p:sp>
          <p:nvSpPr>
            <p:cNvPr name="Freeform 4" id="4"/>
            <p:cNvSpPr/>
            <p:nvPr/>
          </p:nvSpPr>
          <p:spPr>
            <a:xfrm flipH="false" flipV="false" rot="0">
              <a:off x="0" y="0"/>
              <a:ext cx="5235726" cy="2310176"/>
            </a:xfrm>
            <a:custGeom>
              <a:avLst/>
              <a:gdLst/>
              <a:ahLst/>
              <a:cxnLst/>
              <a:rect r="r" b="b" t="t" l="l"/>
              <a:pathLst>
                <a:path h="2310176" w="5235726">
                  <a:moveTo>
                    <a:pt x="4987" y="0"/>
                  </a:moveTo>
                  <a:lnTo>
                    <a:pt x="5230739" y="0"/>
                  </a:lnTo>
                  <a:cubicBezTo>
                    <a:pt x="5233493" y="0"/>
                    <a:pt x="5235726" y="2233"/>
                    <a:pt x="5235726" y="4987"/>
                  </a:cubicBezTo>
                  <a:lnTo>
                    <a:pt x="5235726" y="2305189"/>
                  </a:lnTo>
                  <a:cubicBezTo>
                    <a:pt x="5235726" y="2307943"/>
                    <a:pt x="5233493" y="2310176"/>
                    <a:pt x="5230739" y="2310176"/>
                  </a:cubicBezTo>
                  <a:lnTo>
                    <a:pt x="4987" y="2310176"/>
                  </a:lnTo>
                  <a:cubicBezTo>
                    <a:pt x="2233" y="2310176"/>
                    <a:pt x="0" y="2307943"/>
                    <a:pt x="0" y="2305189"/>
                  </a:cubicBezTo>
                  <a:lnTo>
                    <a:pt x="0" y="4987"/>
                  </a:lnTo>
                  <a:cubicBezTo>
                    <a:pt x="0" y="2233"/>
                    <a:pt x="2233" y="0"/>
                    <a:pt x="4987" y="0"/>
                  </a:cubicBezTo>
                  <a:close/>
                </a:path>
              </a:pathLst>
            </a:custGeom>
            <a:solidFill>
              <a:srgbClr val="FFFFFF"/>
            </a:solidFill>
            <a:ln w="19050" cap="sq">
              <a:solidFill>
                <a:srgbClr val="000000"/>
              </a:solidFill>
              <a:prstDash val="solid"/>
              <a:miter/>
            </a:ln>
          </p:spPr>
        </p:sp>
        <p:sp>
          <p:nvSpPr>
            <p:cNvPr name="TextBox 5" id="5"/>
            <p:cNvSpPr txBox="true"/>
            <p:nvPr/>
          </p:nvSpPr>
          <p:spPr>
            <a:xfrm>
              <a:off x="0" y="-47625"/>
              <a:ext cx="5235726" cy="2357801"/>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1437982">
            <a:off x="16140911" y="213207"/>
            <a:ext cx="2073070" cy="1986378"/>
          </a:xfrm>
          <a:custGeom>
            <a:avLst/>
            <a:gdLst/>
            <a:ahLst/>
            <a:cxnLst/>
            <a:rect r="r" b="b" t="t" l="l"/>
            <a:pathLst>
              <a:path h="1986378" w="2073070">
                <a:moveTo>
                  <a:pt x="0" y="0"/>
                </a:moveTo>
                <a:lnTo>
                  <a:pt x="2073070" y="0"/>
                </a:lnTo>
                <a:lnTo>
                  <a:pt x="2073070" y="1986379"/>
                </a:lnTo>
                <a:lnTo>
                  <a:pt x="0" y="198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45089" y="7862547"/>
            <a:ext cx="3996657" cy="3027770"/>
          </a:xfrm>
          <a:custGeom>
            <a:avLst/>
            <a:gdLst/>
            <a:ahLst/>
            <a:cxnLst/>
            <a:rect r="r" b="b" t="t" l="l"/>
            <a:pathLst>
              <a:path h="3027770" w="3996657">
                <a:moveTo>
                  <a:pt x="0" y="0"/>
                </a:moveTo>
                <a:lnTo>
                  <a:pt x="3996657" y="0"/>
                </a:lnTo>
                <a:lnTo>
                  <a:pt x="3996657" y="3027770"/>
                </a:lnTo>
                <a:lnTo>
                  <a:pt x="0" y="3027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554718" y="7862547"/>
            <a:ext cx="2408216" cy="2245706"/>
          </a:xfrm>
          <a:custGeom>
            <a:avLst/>
            <a:gdLst/>
            <a:ahLst/>
            <a:cxnLst/>
            <a:rect r="r" b="b" t="t" l="l"/>
            <a:pathLst>
              <a:path h="2245706" w="2408216">
                <a:moveTo>
                  <a:pt x="0" y="0"/>
                </a:moveTo>
                <a:lnTo>
                  <a:pt x="2408216" y="0"/>
                </a:lnTo>
                <a:lnTo>
                  <a:pt x="2408216" y="2245706"/>
                </a:lnTo>
                <a:lnTo>
                  <a:pt x="0" y="2245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45619" y="1461584"/>
            <a:ext cx="4145551" cy="4334702"/>
          </a:xfrm>
          <a:custGeom>
            <a:avLst/>
            <a:gdLst/>
            <a:ahLst/>
            <a:cxnLst/>
            <a:rect r="r" b="b" t="t" l="l"/>
            <a:pathLst>
              <a:path h="4334702" w="4145551">
                <a:moveTo>
                  <a:pt x="0" y="0"/>
                </a:moveTo>
                <a:lnTo>
                  <a:pt x="4145551" y="0"/>
                </a:lnTo>
                <a:lnTo>
                  <a:pt x="4145551" y="4334702"/>
                </a:lnTo>
                <a:lnTo>
                  <a:pt x="0" y="4334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494174" y="2424135"/>
            <a:ext cx="11973469" cy="5695433"/>
          </a:xfrm>
          <a:custGeom>
            <a:avLst/>
            <a:gdLst/>
            <a:ahLst/>
            <a:cxnLst/>
            <a:rect r="r" b="b" t="t" l="l"/>
            <a:pathLst>
              <a:path h="5695433" w="11973469">
                <a:moveTo>
                  <a:pt x="0" y="0"/>
                </a:moveTo>
                <a:lnTo>
                  <a:pt x="11973469" y="0"/>
                </a:lnTo>
                <a:lnTo>
                  <a:pt x="11973469" y="5695432"/>
                </a:lnTo>
                <a:lnTo>
                  <a:pt x="0" y="5695432"/>
                </a:lnTo>
                <a:lnTo>
                  <a:pt x="0" y="0"/>
                </a:lnTo>
                <a:close/>
              </a:path>
            </a:pathLst>
          </a:custGeom>
          <a:blipFill>
            <a:blip r:embed="rId11"/>
            <a:stretch>
              <a:fillRect l="0" t="0" r="0" b="-1172"/>
            </a:stretch>
          </a:blipFill>
        </p:spPr>
      </p:sp>
      <p:sp>
        <p:nvSpPr>
          <p:cNvPr name="TextBox 11" id="11"/>
          <p:cNvSpPr txBox="true"/>
          <p:nvPr/>
        </p:nvSpPr>
        <p:spPr>
          <a:xfrm rot="0">
            <a:off x="2874569" y="573244"/>
            <a:ext cx="12443555" cy="1177804"/>
          </a:xfrm>
          <a:prstGeom prst="rect">
            <a:avLst/>
          </a:prstGeom>
        </p:spPr>
        <p:txBody>
          <a:bodyPr anchor="t" rtlCol="false" tIns="0" lIns="0" bIns="0" rIns="0">
            <a:spAutoFit/>
          </a:bodyPr>
          <a:lstStyle/>
          <a:p>
            <a:pPr algn="ctr" marL="0" indent="0" lvl="0">
              <a:lnSpc>
                <a:spcPts val="9631"/>
              </a:lnSpc>
              <a:spcBef>
                <a:spcPct val="0"/>
              </a:spcBef>
            </a:pPr>
            <a:r>
              <a:rPr lang="en-US" b="true" sz="6879">
                <a:solidFill>
                  <a:srgbClr val="BE1C0C"/>
                </a:solidFill>
                <a:latin typeface="Faustina Bold"/>
                <a:ea typeface="Faustina Bold"/>
                <a:cs typeface="Faustina Bold"/>
                <a:sym typeface="Faustina Bold"/>
              </a:rPr>
              <a:t>4. KẾT QUẢ NGHIÊN CỨU</a:t>
            </a:r>
          </a:p>
        </p:txBody>
      </p:sp>
      <p:sp>
        <p:nvSpPr>
          <p:cNvPr name="TextBox 12" id="12"/>
          <p:cNvSpPr txBox="true"/>
          <p:nvPr/>
        </p:nvSpPr>
        <p:spPr>
          <a:xfrm rot="0">
            <a:off x="1545654" y="2412190"/>
            <a:ext cx="2657830" cy="2583806"/>
          </a:xfrm>
          <a:prstGeom prst="rect">
            <a:avLst/>
          </a:prstGeom>
        </p:spPr>
        <p:txBody>
          <a:bodyPr anchor="t" rtlCol="false" tIns="0" lIns="0" bIns="0" rIns="0">
            <a:spAutoFit/>
          </a:bodyPr>
          <a:lstStyle/>
          <a:p>
            <a:pPr algn="just">
              <a:lnSpc>
                <a:spcPts val="5237"/>
              </a:lnSpc>
            </a:pPr>
            <a:r>
              <a:rPr lang="en-US" sz="3193" spc="185">
                <a:solidFill>
                  <a:srgbClr val="004AAD"/>
                </a:solidFill>
                <a:latin typeface="Agbalumo"/>
                <a:ea typeface="Agbalumo"/>
                <a:cs typeface="Agbalumo"/>
                <a:sym typeface="Agbalumo"/>
              </a:rPr>
              <a:t> GIAO DIỆN </a:t>
            </a:r>
          </a:p>
          <a:p>
            <a:pPr algn="just">
              <a:lnSpc>
                <a:spcPts val="5237"/>
              </a:lnSpc>
            </a:pPr>
            <a:r>
              <a:rPr lang="en-US" sz="3193" spc="185">
                <a:solidFill>
                  <a:srgbClr val="004AAD"/>
                </a:solidFill>
                <a:latin typeface="Agbalumo"/>
                <a:ea typeface="Agbalumo"/>
                <a:cs typeface="Agbalumo"/>
                <a:sym typeface="Agbalumo"/>
              </a:rPr>
              <a:t>NGƯỜI DÙNG </a:t>
            </a:r>
          </a:p>
          <a:p>
            <a:pPr algn="just">
              <a:lnSpc>
                <a:spcPts val="5237"/>
              </a:lnSpc>
            </a:pPr>
            <a:r>
              <a:rPr lang="en-US" sz="3193" spc="185">
                <a:solidFill>
                  <a:srgbClr val="004AAD"/>
                </a:solidFill>
                <a:latin typeface="Agbalumo"/>
                <a:ea typeface="Agbalumo"/>
                <a:cs typeface="Agbalumo"/>
                <a:sym typeface="Agbalumo"/>
              </a:rPr>
              <a:t>KHI MỞ</a:t>
            </a:r>
          </a:p>
          <a:p>
            <a:pPr algn="just">
              <a:lnSpc>
                <a:spcPts val="5237"/>
              </a:lnSpc>
            </a:pPr>
            <a:r>
              <a:rPr lang="en-US" sz="3193" spc="185">
                <a:solidFill>
                  <a:srgbClr val="004AAD"/>
                </a:solidFill>
                <a:latin typeface="Agbalumo"/>
                <a:ea typeface="Agbalumo"/>
                <a:cs typeface="Agbalumo"/>
                <a:sym typeface="Agbalumo"/>
              </a:rPr>
              <a:t> ỨNG DỤNG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438447" y="1723168"/>
            <a:ext cx="17077439" cy="7535132"/>
            <a:chOff x="0" y="0"/>
            <a:chExt cx="5235726" cy="2310176"/>
          </a:xfrm>
        </p:grpSpPr>
        <p:sp>
          <p:nvSpPr>
            <p:cNvPr name="Freeform 4" id="4"/>
            <p:cNvSpPr/>
            <p:nvPr/>
          </p:nvSpPr>
          <p:spPr>
            <a:xfrm flipH="false" flipV="false" rot="0">
              <a:off x="0" y="0"/>
              <a:ext cx="5235726" cy="2310176"/>
            </a:xfrm>
            <a:custGeom>
              <a:avLst/>
              <a:gdLst/>
              <a:ahLst/>
              <a:cxnLst/>
              <a:rect r="r" b="b" t="t" l="l"/>
              <a:pathLst>
                <a:path h="2310176" w="5235726">
                  <a:moveTo>
                    <a:pt x="4987" y="0"/>
                  </a:moveTo>
                  <a:lnTo>
                    <a:pt x="5230739" y="0"/>
                  </a:lnTo>
                  <a:cubicBezTo>
                    <a:pt x="5233493" y="0"/>
                    <a:pt x="5235726" y="2233"/>
                    <a:pt x="5235726" y="4987"/>
                  </a:cubicBezTo>
                  <a:lnTo>
                    <a:pt x="5235726" y="2305189"/>
                  </a:lnTo>
                  <a:cubicBezTo>
                    <a:pt x="5235726" y="2307943"/>
                    <a:pt x="5233493" y="2310176"/>
                    <a:pt x="5230739" y="2310176"/>
                  </a:cubicBezTo>
                  <a:lnTo>
                    <a:pt x="4987" y="2310176"/>
                  </a:lnTo>
                  <a:cubicBezTo>
                    <a:pt x="2233" y="2310176"/>
                    <a:pt x="0" y="2307943"/>
                    <a:pt x="0" y="2305189"/>
                  </a:cubicBezTo>
                  <a:lnTo>
                    <a:pt x="0" y="4987"/>
                  </a:lnTo>
                  <a:cubicBezTo>
                    <a:pt x="0" y="2233"/>
                    <a:pt x="2233" y="0"/>
                    <a:pt x="4987" y="0"/>
                  </a:cubicBezTo>
                  <a:close/>
                </a:path>
              </a:pathLst>
            </a:custGeom>
            <a:solidFill>
              <a:srgbClr val="FFFFFF"/>
            </a:solidFill>
            <a:ln w="19050" cap="sq">
              <a:solidFill>
                <a:srgbClr val="000000"/>
              </a:solidFill>
              <a:prstDash val="solid"/>
              <a:miter/>
            </a:ln>
          </p:spPr>
        </p:sp>
        <p:sp>
          <p:nvSpPr>
            <p:cNvPr name="TextBox 5" id="5"/>
            <p:cNvSpPr txBox="true"/>
            <p:nvPr/>
          </p:nvSpPr>
          <p:spPr>
            <a:xfrm>
              <a:off x="0" y="-47625"/>
              <a:ext cx="5235726" cy="2357801"/>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1437982">
            <a:off x="16140911" y="213207"/>
            <a:ext cx="2073070" cy="1986378"/>
          </a:xfrm>
          <a:custGeom>
            <a:avLst/>
            <a:gdLst/>
            <a:ahLst/>
            <a:cxnLst/>
            <a:rect r="r" b="b" t="t" l="l"/>
            <a:pathLst>
              <a:path h="1986378" w="2073070">
                <a:moveTo>
                  <a:pt x="0" y="0"/>
                </a:moveTo>
                <a:lnTo>
                  <a:pt x="2073070" y="0"/>
                </a:lnTo>
                <a:lnTo>
                  <a:pt x="2073070" y="1986379"/>
                </a:lnTo>
                <a:lnTo>
                  <a:pt x="0" y="198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45089" y="7862547"/>
            <a:ext cx="3996657" cy="3027770"/>
          </a:xfrm>
          <a:custGeom>
            <a:avLst/>
            <a:gdLst/>
            <a:ahLst/>
            <a:cxnLst/>
            <a:rect r="r" b="b" t="t" l="l"/>
            <a:pathLst>
              <a:path h="3027770" w="3996657">
                <a:moveTo>
                  <a:pt x="0" y="0"/>
                </a:moveTo>
                <a:lnTo>
                  <a:pt x="3996657" y="0"/>
                </a:lnTo>
                <a:lnTo>
                  <a:pt x="3996657" y="3027770"/>
                </a:lnTo>
                <a:lnTo>
                  <a:pt x="0" y="3027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19833" y="8273669"/>
            <a:ext cx="2408216" cy="2245706"/>
          </a:xfrm>
          <a:custGeom>
            <a:avLst/>
            <a:gdLst/>
            <a:ahLst/>
            <a:cxnLst/>
            <a:rect r="r" b="b" t="t" l="l"/>
            <a:pathLst>
              <a:path h="2245706" w="2408216">
                <a:moveTo>
                  <a:pt x="0" y="0"/>
                </a:moveTo>
                <a:lnTo>
                  <a:pt x="2408216" y="0"/>
                </a:lnTo>
                <a:lnTo>
                  <a:pt x="2408216" y="2245706"/>
                </a:lnTo>
                <a:lnTo>
                  <a:pt x="0" y="2245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38447" y="1461584"/>
            <a:ext cx="4452723" cy="4655889"/>
          </a:xfrm>
          <a:custGeom>
            <a:avLst/>
            <a:gdLst/>
            <a:ahLst/>
            <a:cxnLst/>
            <a:rect r="r" b="b" t="t" l="l"/>
            <a:pathLst>
              <a:path h="4655889" w="4452723">
                <a:moveTo>
                  <a:pt x="0" y="0"/>
                </a:moveTo>
                <a:lnTo>
                  <a:pt x="4452723" y="0"/>
                </a:lnTo>
                <a:lnTo>
                  <a:pt x="4452723" y="4655889"/>
                </a:lnTo>
                <a:lnTo>
                  <a:pt x="0" y="46558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891170" y="2334796"/>
            <a:ext cx="12286276" cy="6050991"/>
          </a:xfrm>
          <a:custGeom>
            <a:avLst/>
            <a:gdLst/>
            <a:ahLst/>
            <a:cxnLst/>
            <a:rect r="r" b="b" t="t" l="l"/>
            <a:pathLst>
              <a:path h="6050991" w="12286276">
                <a:moveTo>
                  <a:pt x="0" y="0"/>
                </a:moveTo>
                <a:lnTo>
                  <a:pt x="12286276" y="0"/>
                </a:lnTo>
                <a:lnTo>
                  <a:pt x="12286276" y="6050991"/>
                </a:lnTo>
                <a:lnTo>
                  <a:pt x="0" y="6050991"/>
                </a:lnTo>
                <a:lnTo>
                  <a:pt x="0" y="0"/>
                </a:lnTo>
                <a:close/>
              </a:path>
            </a:pathLst>
          </a:custGeom>
          <a:blipFill>
            <a:blip r:embed="rId11"/>
            <a:stretch>
              <a:fillRect l="0" t="0" r="0" b="0"/>
            </a:stretch>
          </a:blipFill>
        </p:spPr>
      </p:sp>
      <p:sp>
        <p:nvSpPr>
          <p:cNvPr name="TextBox 11" id="11"/>
          <p:cNvSpPr txBox="true"/>
          <p:nvPr/>
        </p:nvSpPr>
        <p:spPr>
          <a:xfrm rot="0">
            <a:off x="2874569" y="573244"/>
            <a:ext cx="12443555" cy="1177804"/>
          </a:xfrm>
          <a:prstGeom prst="rect">
            <a:avLst/>
          </a:prstGeom>
        </p:spPr>
        <p:txBody>
          <a:bodyPr anchor="t" rtlCol="false" tIns="0" lIns="0" bIns="0" rIns="0">
            <a:spAutoFit/>
          </a:bodyPr>
          <a:lstStyle/>
          <a:p>
            <a:pPr algn="ctr" marL="0" indent="0" lvl="0">
              <a:lnSpc>
                <a:spcPts val="9631"/>
              </a:lnSpc>
              <a:spcBef>
                <a:spcPct val="0"/>
              </a:spcBef>
            </a:pPr>
            <a:r>
              <a:rPr lang="en-US" b="true" sz="6879">
                <a:solidFill>
                  <a:srgbClr val="BE1C0C"/>
                </a:solidFill>
                <a:latin typeface="Faustina Bold"/>
                <a:ea typeface="Faustina Bold"/>
                <a:cs typeface="Faustina Bold"/>
                <a:sym typeface="Faustina Bold"/>
              </a:rPr>
              <a:t>4. KẾT QUẢ NGHIÊN CỨU</a:t>
            </a:r>
          </a:p>
        </p:txBody>
      </p:sp>
      <p:sp>
        <p:nvSpPr>
          <p:cNvPr name="TextBox 12" id="12"/>
          <p:cNvSpPr txBox="true"/>
          <p:nvPr/>
        </p:nvSpPr>
        <p:spPr>
          <a:xfrm rot="0">
            <a:off x="790809" y="2943369"/>
            <a:ext cx="3747999" cy="1848297"/>
          </a:xfrm>
          <a:prstGeom prst="rect">
            <a:avLst/>
          </a:prstGeom>
        </p:spPr>
        <p:txBody>
          <a:bodyPr anchor="t" rtlCol="false" tIns="0" lIns="0" bIns="0" rIns="0">
            <a:spAutoFit/>
          </a:bodyPr>
          <a:lstStyle/>
          <a:p>
            <a:pPr algn="just">
              <a:lnSpc>
                <a:spcPts val="4986"/>
              </a:lnSpc>
            </a:pPr>
            <a:r>
              <a:rPr lang="en-US" sz="3136" spc="348">
                <a:solidFill>
                  <a:srgbClr val="004AAD"/>
                </a:solidFill>
                <a:latin typeface="Agbalumo"/>
                <a:ea typeface="Agbalumo"/>
                <a:cs typeface="Agbalumo"/>
                <a:sym typeface="Agbalumo"/>
              </a:rPr>
              <a:t>GIAO DIỆN SAU KHI TẢI TỆP CSV THÀNH CÔNG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438447" y="1723168"/>
            <a:ext cx="17077439" cy="7535132"/>
            <a:chOff x="0" y="0"/>
            <a:chExt cx="5235726" cy="2310176"/>
          </a:xfrm>
        </p:grpSpPr>
        <p:sp>
          <p:nvSpPr>
            <p:cNvPr name="Freeform 4" id="4"/>
            <p:cNvSpPr/>
            <p:nvPr/>
          </p:nvSpPr>
          <p:spPr>
            <a:xfrm flipH="false" flipV="false" rot="0">
              <a:off x="0" y="0"/>
              <a:ext cx="5235726" cy="2310176"/>
            </a:xfrm>
            <a:custGeom>
              <a:avLst/>
              <a:gdLst/>
              <a:ahLst/>
              <a:cxnLst/>
              <a:rect r="r" b="b" t="t" l="l"/>
              <a:pathLst>
                <a:path h="2310176" w="5235726">
                  <a:moveTo>
                    <a:pt x="4987" y="0"/>
                  </a:moveTo>
                  <a:lnTo>
                    <a:pt x="5230739" y="0"/>
                  </a:lnTo>
                  <a:cubicBezTo>
                    <a:pt x="5233493" y="0"/>
                    <a:pt x="5235726" y="2233"/>
                    <a:pt x="5235726" y="4987"/>
                  </a:cubicBezTo>
                  <a:lnTo>
                    <a:pt x="5235726" y="2305189"/>
                  </a:lnTo>
                  <a:cubicBezTo>
                    <a:pt x="5235726" y="2307943"/>
                    <a:pt x="5233493" y="2310176"/>
                    <a:pt x="5230739" y="2310176"/>
                  </a:cubicBezTo>
                  <a:lnTo>
                    <a:pt x="4987" y="2310176"/>
                  </a:lnTo>
                  <a:cubicBezTo>
                    <a:pt x="2233" y="2310176"/>
                    <a:pt x="0" y="2307943"/>
                    <a:pt x="0" y="2305189"/>
                  </a:cubicBezTo>
                  <a:lnTo>
                    <a:pt x="0" y="4987"/>
                  </a:lnTo>
                  <a:cubicBezTo>
                    <a:pt x="0" y="2233"/>
                    <a:pt x="2233" y="0"/>
                    <a:pt x="4987" y="0"/>
                  </a:cubicBezTo>
                  <a:close/>
                </a:path>
              </a:pathLst>
            </a:custGeom>
            <a:solidFill>
              <a:srgbClr val="FFFFFF"/>
            </a:solidFill>
            <a:ln w="19050" cap="sq">
              <a:solidFill>
                <a:srgbClr val="000000"/>
              </a:solidFill>
              <a:prstDash val="solid"/>
              <a:miter/>
            </a:ln>
          </p:spPr>
        </p:sp>
        <p:sp>
          <p:nvSpPr>
            <p:cNvPr name="TextBox 5" id="5"/>
            <p:cNvSpPr txBox="true"/>
            <p:nvPr/>
          </p:nvSpPr>
          <p:spPr>
            <a:xfrm>
              <a:off x="0" y="-47625"/>
              <a:ext cx="5235726" cy="2357801"/>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1437982">
            <a:off x="16140911" y="213207"/>
            <a:ext cx="2073070" cy="1986378"/>
          </a:xfrm>
          <a:custGeom>
            <a:avLst/>
            <a:gdLst/>
            <a:ahLst/>
            <a:cxnLst/>
            <a:rect r="r" b="b" t="t" l="l"/>
            <a:pathLst>
              <a:path h="1986378" w="2073070">
                <a:moveTo>
                  <a:pt x="0" y="0"/>
                </a:moveTo>
                <a:lnTo>
                  <a:pt x="2073070" y="0"/>
                </a:lnTo>
                <a:lnTo>
                  <a:pt x="2073070" y="1986379"/>
                </a:lnTo>
                <a:lnTo>
                  <a:pt x="0" y="198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45089" y="7862547"/>
            <a:ext cx="3996657" cy="3027770"/>
          </a:xfrm>
          <a:custGeom>
            <a:avLst/>
            <a:gdLst/>
            <a:ahLst/>
            <a:cxnLst/>
            <a:rect r="r" b="b" t="t" l="l"/>
            <a:pathLst>
              <a:path h="3027770" w="3996657">
                <a:moveTo>
                  <a:pt x="0" y="0"/>
                </a:moveTo>
                <a:lnTo>
                  <a:pt x="3996657" y="0"/>
                </a:lnTo>
                <a:lnTo>
                  <a:pt x="3996657" y="3027770"/>
                </a:lnTo>
                <a:lnTo>
                  <a:pt x="0" y="3027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19833" y="8273669"/>
            <a:ext cx="2408216" cy="2245706"/>
          </a:xfrm>
          <a:custGeom>
            <a:avLst/>
            <a:gdLst/>
            <a:ahLst/>
            <a:cxnLst/>
            <a:rect r="r" b="b" t="t" l="l"/>
            <a:pathLst>
              <a:path h="2245706" w="2408216">
                <a:moveTo>
                  <a:pt x="0" y="0"/>
                </a:moveTo>
                <a:lnTo>
                  <a:pt x="2408216" y="0"/>
                </a:lnTo>
                <a:lnTo>
                  <a:pt x="2408216" y="2245706"/>
                </a:lnTo>
                <a:lnTo>
                  <a:pt x="0" y="2245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38447" y="1461584"/>
            <a:ext cx="4227408" cy="4420294"/>
          </a:xfrm>
          <a:custGeom>
            <a:avLst/>
            <a:gdLst/>
            <a:ahLst/>
            <a:cxnLst/>
            <a:rect r="r" b="b" t="t" l="l"/>
            <a:pathLst>
              <a:path h="4420294" w="4227408">
                <a:moveTo>
                  <a:pt x="0" y="0"/>
                </a:moveTo>
                <a:lnTo>
                  <a:pt x="4227409" y="0"/>
                </a:lnTo>
                <a:lnTo>
                  <a:pt x="4227409" y="4420294"/>
                </a:lnTo>
                <a:lnTo>
                  <a:pt x="0" y="44202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538808" y="2534998"/>
            <a:ext cx="12715530" cy="5896827"/>
          </a:xfrm>
          <a:custGeom>
            <a:avLst/>
            <a:gdLst/>
            <a:ahLst/>
            <a:cxnLst/>
            <a:rect r="r" b="b" t="t" l="l"/>
            <a:pathLst>
              <a:path h="5896827" w="12715530">
                <a:moveTo>
                  <a:pt x="0" y="0"/>
                </a:moveTo>
                <a:lnTo>
                  <a:pt x="12715531" y="0"/>
                </a:lnTo>
                <a:lnTo>
                  <a:pt x="12715531" y="5896827"/>
                </a:lnTo>
                <a:lnTo>
                  <a:pt x="0" y="5896827"/>
                </a:lnTo>
                <a:lnTo>
                  <a:pt x="0" y="0"/>
                </a:lnTo>
                <a:close/>
              </a:path>
            </a:pathLst>
          </a:custGeom>
          <a:blipFill>
            <a:blip r:embed="rId11"/>
            <a:stretch>
              <a:fillRect l="0" t="0" r="0" b="0"/>
            </a:stretch>
          </a:blipFill>
        </p:spPr>
      </p:sp>
      <p:sp>
        <p:nvSpPr>
          <p:cNvPr name="TextBox 11" id="11"/>
          <p:cNvSpPr txBox="true"/>
          <p:nvPr/>
        </p:nvSpPr>
        <p:spPr>
          <a:xfrm rot="0">
            <a:off x="2874569" y="573244"/>
            <a:ext cx="12443555" cy="1177804"/>
          </a:xfrm>
          <a:prstGeom prst="rect">
            <a:avLst/>
          </a:prstGeom>
        </p:spPr>
        <p:txBody>
          <a:bodyPr anchor="t" rtlCol="false" tIns="0" lIns="0" bIns="0" rIns="0">
            <a:spAutoFit/>
          </a:bodyPr>
          <a:lstStyle/>
          <a:p>
            <a:pPr algn="ctr" marL="0" indent="0" lvl="0">
              <a:lnSpc>
                <a:spcPts val="9631"/>
              </a:lnSpc>
              <a:spcBef>
                <a:spcPct val="0"/>
              </a:spcBef>
            </a:pPr>
            <a:r>
              <a:rPr lang="en-US" b="true" sz="6879">
                <a:solidFill>
                  <a:srgbClr val="BE1C0C"/>
                </a:solidFill>
                <a:latin typeface="Faustina Bold"/>
                <a:ea typeface="Faustina Bold"/>
                <a:cs typeface="Faustina Bold"/>
                <a:sym typeface="Faustina Bold"/>
              </a:rPr>
              <a:t>4. KẾT QUẢ NGHIÊN CỨU</a:t>
            </a:r>
          </a:p>
        </p:txBody>
      </p:sp>
      <p:sp>
        <p:nvSpPr>
          <p:cNvPr name="TextBox 12" id="12"/>
          <p:cNvSpPr txBox="true"/>
          <p:nvPr/>
        </p:nvSpPr>
        <p:spPr>
          <a:xfrm rot="0">
            <a:off x="790809" y="2943369"/>
            <a:ext cx="3747999" cy="1848297"/>
          </a:xfrm>
          <a:prstGeom prst="rect">
            <a:avLst/>
          </a:prstGeom>
        </p:spPr>
        <p:txBody>
          <a:bodyPr anchor="t" rtlCol="false" tIns="0" lIns="0" bIns="0" rIns="0">
            <a:spAutoFit/>
          </a:bodyPr>
          <a:lstStyle/>
          <a:p>
            <a:pPr algn="just">
              <a:lnSpc>
                <a:spcPts val="4986"/>
              </a:lnSpc>
            </a:pPr>
            <a:r>
              <a:rPr lang="en-US" sz="3136" spc="348">
                <a:solidFill>
                  <a:srgbClr val="004AAD"/>
                </a:solidFill>
                <a:latin typeface="Agbalumo"/>
                <a:ea typeface="Agbalumo"/>
                <a:cs typeface="Agbalumo"/>
                <a:sym typeface="Agbalumo"/>
              </a:rPr>
              <a:t>GIAO DIỆN KÉO VÀ THẢ DỮ LIỆU THÀNH CÔNG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2243977" y="1485672"/>
            <a:ext cx="14475249" cy="8000329"/>
            <a:chOff x="0" y="0"/>
            <a:chExt cx="4437928" cy="2452799"/>
          </a:xfrm>
        </p:grpSpPr>
        <p:sp>
          <p:nvSpPr>
            <p:cNvPr name="Freeform 4" id="4"/>
            <p:cNvSpPr/>
            <p:nvPr/>
          </p:nvSpPr>
          <p:spPr>
            <a:xfrm flipH="false" flipV="false" rot="0">
              <a:off x="0" y="0"/>
              <a:ext cx="4437928" cy="2452800"/>
            </a:xfrm>
            <a:custGeom>
              <a:avLst/>
              <a:gdLst/>
              <a:ahLst/>
              <a:cxnLst/>
              <a:rect r="r" b="b" t="t" l="l"/>
              <a:pathLst>
                <a:path h="2452800" w="4437928">
                  <a:moveTo>
                    <a:pt x="13906" y="0"/>
                  </a:moveTo>
                  <a:lnTo>
                    <a:pt x="4424022" y="0"/>
                  </a:lnTo>
                  <a:cubicBezTo>
                    <a:pt x="4431702" y="0"/>
                    <a:pt x="4437928" y="6226"/>
                    <a:pt x="4437928" y="13906"/>
                  </a:cubicBezTo>
                  <a:lnTo>
                    <a:pt x="4437928" y="2438894"/>
                  </a:lnTo>
                  <a:cubicBezTo>
                    <a:pt x="4437928" y="2442582"/>
                    <a:pt x="4436463" y="2446119"/>
                    <a:pt x="4433855" y="2448727"/>
                  </a:cubicBezTo>
                  <a:cubicBezTo>
                    <a:pt x="4431247" y="2451334"/>
                    <a:pt x="4427710" y="2452800"/>
                    <a:pt x="4424022" y="2452800"/>
                  </a:cubicBezTo>
                  <a:lnTo>
                    <a:pt x="13906" y="2452800"/>
                  </a:lnTo>
                  <a:cubicBezTo>
                    <a:pt x="10218" y="2452800"/>
                    <a:pt x="6681" y="2451334"/>
                    <a:pt x="4073" y="2448727"/>
                  </a:cubicBezTo>
                  <a:cubicBezTo>
                    <a:pt x="1465" y="2446119"/>
                    <a:pt x="0" y="2442582"/>
                    <a:pt x="0" y="2438894"/>
                  </a:cubicBezTo>
                  <a:lnTo>
                    <a:pt x="0" y="13906"/>
                  </a:lnTo>
                  <a:cubicBezTo>
                    <a:pt x="0" y="10218"/>
                    <a:pt x="1465" y="6681"/>
                    <a:pt x="4073" y="4073"/>
                  </a:cubicBezTo>
                  <a:cubicBezTo>
                    <a:pt x="6681" y="1465"/>
                    <a:pt x="10218" y="0"/>
                    <a:pt x="13906" y="0"/>
                  </a:cubicBezTo>
                  <a:close/>
                </a:path>
              </a:pathLst>
            </a:custGeom>
            <a:solidFill>
              <a:srgbClr val="000000">
                <a:alpha val="31765"/>
              </a:srgbClr>
            </a:solidFill>
            <a:ln cap="rnd">
              <a:noFill/>
              <a:prstDash val="solid"/>
              <a:round/>
            </a:ln>
          </p:spPr>
        </p:sp>
        <p:sp>
          <p:nvSpPr>
            <p:cNvPr name="TextBox 5" id="5"/>
            <p:cNvSpPr txBox="true"/>
            <p:nvPr/>
          </p:nvSpPr>
          <p:spPr>
            <a:xfrm>
              <a:off x="0" y="-47625"/>
              <a:ext cx="4437928" cy="250042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1921443" y="933053"/>
            <a:ext cx="13997174" cy="8334250"/>
            <a:chOff x="0" y="0"/>
            <a:chExt cx="4291356" cy="2555175"/>
          </a:xfrm>
        </p:grpSpPr>
        <p:sp>
          <p:nvSpPr>
            <p:cNvPr name="Freeform 7" id="7"/>
            <p:cNvSpPr/>
            <p:nvPr/>
          </p:nvSpPr>
          <p:spPr>
            <a:xfrm flipH="false" flipV="false" rot="0">
              <a:off x="0" y="0"/>
              <a:ext cx="4291356" cy="2555175"/>
            </a:xfrm>
            <a:custGeom>
              <a:avLst/>
              <a:gdLst/>
              <a:ahLst/>
              <a:cxnLst/>
              <a:rect r="r" b="b" t="t" l="l"/>
              <a:pathLst>
                <a:path h="2555175" w="4291356">
                  <a:moveTo>
                    <a:pt x="6084" y="0"/>
                  </a:moveTo>
                  <a:lnTo>
                    <a:pt x="4285272" y="0"/>
                  </a:lnTo>
                  <a:cubicBezTo>
                    <a:pt x="4288632" y="0"/>
                    <a:pt x="4291356" y="2724"/>
                    <a:pt x="4291356" y="6084"/>
                  </a:cubicBezTo>
                  <a:lnTo>
                    <a:pt x="4291356" y="2549091"/>
                  </a:lnTo>
                  <a:cubicBezTo>
                    <a:pt x="4291356" y="2550705"/>
                    <a:pt x="4290715" y="2552252"/>
                    <a:pt x="4289574" y="2553393"/>
                  </a:cubicBezTo>
                  <a:cubicBezTo>
                    <a:pt x="4288433" y="2554534"/>
                    <a:pt x="4286885" y="2555175"/>
                    <a:pt x="4285272" y="2555175"/>
                  </a:cubicBezTo>
                  <a:lnTo>
                    <a:pt x="6084" y="2555175"/>
                  </a:lnTo>
                  <a:cubicBezTo>
                    <a:pt x="4471" y="2555175"/>
                    <a:pt x="2923" y="2554534"/>
                    <a:pt x="1782" y="2553393"/>
                  </a:cubicBezTo>
                  <a:cubicBezTo>
                    <a:pt x="641" y="2552252"/>
                    <a:pt x="0" y="2550705"/>
                    <a:pt x="0" y="2549091"/>
                  </a:cubicBezTo>
                  <a:lnTo>
                    <a:pt x="0" y="6084"/>
                  </a:lnTo>
                  <a:cubicBezTo>
                    <a:pt x="0" y="4471"/>
                    <a:pt x="641" y="2923"/>
                    <a:pt x="1782" y="1782"/>
                  </a:cubicBezTo>
                  <a:cubicBezTo>
                    <a:pt x="2923" y="641"/>
                    <a:pt x="4471" y="0"/>
                    <a:pt x="6084"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4291356" cy="2602800"/>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3367827" y="5145682"/>
            <a:ext cx="686539" cy="584182"/>
          </a:xfrm>
          <a:custGeom>
            <a:avLst/>
            <a:gdLst/>
            <a:ahLst/>
            <a:cxnLst/>
            <a:rect r="r" b="b" t="t" l="l"/>
            <a:pathLst>
              <a:path h="584182" w="686539">
                <a:moveTo>
                  <a:pt x="0" y="0"/>
                </a:moveTo>
                <a:lnTo>
                  <a:pt x="686538" y="0"/>
                </a:lnTo>
                <a:lnTo>
                  <a:pt x="686538" y="584182"/>
                </a:lnTo>
                <a:lnTo>
                  <a:pt x="0" y="584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373848" y="2930856"/>
            <a:ext cx="674495" cy="506485"/>
          </a:xfrm>
          <a:custGeom>
            <a:avLst/>
            <a:gdLst/>
            <a:ahLst/>
            <a:cxnLst/>
            <a:rect r="r" b="b" t="t" l="l"/>
            <a:pathLst>
              <a:path h="506485" w="674495">
                <a:moveTo>
                  <a:pt x="0" y="0"/>
                </a:moveTo>
                <a:lnTo>
                  <a:pt x="674496" y="0"/>
                </a:lnTo>
                <a:lnTo>
                  <a:pt x="674496" y="506485"/>
                </a:lnTo>
                <a:lnTo>
                  <a:pt x="0" y="506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3464631" y="7415477"/>
            <a:ext cx="492930" cy="682901"/>
          </a:xfrm>
          <a:custGeom>
            <a:avLst/>
            <a:gdLst/>
            <a:ahLst/>
            <a:cxnLst/>
            <a:rect r="r" b="b" t="t" l="l"/>
            <a:pathLst>
              <a:path h="682901" w="492930">
                <a:moveTo>
                  <a:pt x="0" y="0"/>
                </a:moveTo>
                <a:lnTo>
                  <a:pt x="492930" y="0"/>
                </a:lnTo>
                <a:lnTo>
                  <a:pt x="492930" y="682901"/>
                </a:lnTo>
                <a:lnTo>
                  <a:pt x="0" y="6829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117286">
            <a:off x="15153121" y="548785"/>
            <a:ext cx="2418329" cy="2848139"/>
          </a:xfrm>
          <a:custGeom>
            <a:avLst/>
            <a:gdLst/>
            <a:ahLst/>
            <a:cxnLst/>
            <a:rect r="r" b="b" t="t" l="l"/>
            <a:pathLst>
              <a:path h="2848139" w="2418329">
                <a:moveTo>
                  <a:pt x="0" y="0"/>
                </a:moveTo>
                <a:lnTo>
                  <a:pt x="2418329" y="0"/>
                </a:lnTo>
                <a:lnTo>
                  <a:pt x="2418329" y="2848139"/>
                </a:lnTo>
                <a:lnTo>
                  <a:pt x="0" y="28481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921443" y="687052"/>
            <a:ext cx="2685954" cy="1845983"/>
          </a:xfrm>
          <a:custGeom>
            <a:avLst/>
            <a:gdLst/>
            <a:ahLst/>
            <a:cxnLst/>
            <a:rect r="r" b="b" t="t" l="l"/>
            <a:pathLst>
              <a:path h="1845983" w="2685954">
                <a:moveTo>
                  <a:pt x="0" y="0"/>
                </a:moveTo>
                <a:lnTo>
                  <a:pt x="2685954" y="0"/>
                </a:lnTo>
                <a:lnTo>
                  <a:pt x="2685954" y="1845983"/>
                </a:lnTo>
                <a:lnTo>
                  <a:pt x="0" y="18459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0" y="6170018"/>
            <a:ext cx="3010543" cy="4116982"/>
          </a:xfrm>
          <a:custGeom>
            <a:avLst/>
            <a:gdLst/>
            <a:ahLst/>
            <a:cxnLst/>
            <a:rect r="r" b="b" t="t" l="l"/>
            <a:pathLst>
              <a:path h="4116982" w="3010543">
                <a:moveTo>
                  <a:pt x="0" y="0"/>
                </a:moveTo>
                <a:lnTo>
                  <a:pt x="3010543" y="0"/>
                </a:lnTo>
                <a:lnTo>
                  <a:pt x="3010543" y="4116982"/>
                </a:lnTo>
                <a:lnTo>
                  <a:pt x="0" y="4116982"/>
                </a:lnTo>
                <a:lnTo>
                  <a:pt x="0" y="0"/>
                </a:lnTo>
                <a:close/>
              </a:path>
            </a:pathLst>
          </a:custGeom>
          <a:blipFill>
            <a:blip r:embed="rId13"/>
            <a:stretch>
              <a:fillRect l="0" t="0" r="0" b="0"/>
            </a:stretch>
          </a:blipFill>
        </p:spPr>
      </p:sp>
      <p:sp>
        <p:nvSpPr>
          <p:cNvPr name="Freeform 15" id="15"/>
          <p:cNvSpPr/>
          <p:nvPr/>
        </p:nvSpPr>
        <p:spPr>
          <a:xfrm flipH="false" flipV="false" rot="0">
            <a:off x="3711096" y="2943469"/>
            <a:ext cx="896301" cy="1300701"/>
          </a:xfrm>
          <a:custGeom>
            <a:avLst/>
            <a:gdLst/>
            <a:ahLst/>
            <a:cxnLst/>
            <a:rect r="r" b="b" t="t" l="l"/>
            <a:pathLst>
              <a:path h="1300701" w="896301">
                <a:moveTo>
                  <a:pt x="0" y="0"/>
                </a:moveTo>
                <a:lnTo>
                  <a:pt x="896301" y="0"/>
                </a:lnTo>
                <a:lnTo>
                  <a:pt x="896301" y="1300701"/>
                </a:lnTo>
                <a:lnTo>
                  <a:pt x="0" y="13007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4579324" y="1083739"/>
            <a:ext cx="8894674" cy="1202504"/>
          </a:xfrm>
          <a:prstGeom prst="rect">
            <a:avLst/>
          </a:prstGeom>
        </p:spPr>
        <p:txBody>
          <a:bodyPr anchor="t" rtlCol="false" tIns="0" lIns="0" bIns="0" rIns="0">
            <a:spAutoFit/>
          </a:bodyPr>
          <a:lstStyle/>
          <a:p>
            <a:pPr algn="ctr" marL="0" indent="0" lvl="0">
              <a:lnSpc>
                <a:spcPts val="9845"/>
              </a:lnSpc>
              <a:spcBef>
                <a:spcPct val="0"/>
              </a:spcBef>
            </a:pPr>
            <a:r>
              <a:rPr lang="en-US" b="true" sz="7032">
                <a:solidFill>
                  <a:srgbClr val="BE1C0C"/>
                </a:solidFill>
                <a:latin typeface="Faustina Bold"/>
                <a:ea typeface="Faustina Bold"/>
                <a:cs typeface="Faustina Bold"/>
                <a:sym typeface="Faustina Bold"/>
              </a:rPr>
              <a:t>5. KẾT LUẬN</a:t>
            </a:r>
          </a:p>
        </p:txBody>
      </p:sp>
      <p:sp>
        <p:nvSpPr>
          <p:cNvPr name="TextBox 17" id="17"/>
          <p:cNvSpPr txBox="true"/>
          <p:nvPr/>
        </p:nvSpPr>
        <p:spPr>
          <a:xfrm rot="0">
            <a:off x="5251804" y="3126948"/>
            <a:ext cx="9853445" cy="1552744"/>
          </a:xfrm>
          <a:prstGeom prst="rect">
            <a:avLst/>
          </a:prstGeom>
        </p:spPr>
        <p:txBody>
          <a:bodyPr anchor="t" rtlCol="false" tIns="0" lIns="0" bIns="0" rIns="0">
            <a:spAutoFit/>
          </a:bodyPr>
          <a:lstStyle/>
          <a:p>
            <a:pPr algn="just">
              <a:lnSpc>
                <a:spcPts val="4190"/>
              </a:lnSpc>
            </a:pPr>
            <a:r>
              <a:rPr lang="en-US" sz="2993" b="true">
                <a:solidFill>
                  <a:srgbClr val="000000"/>
                </a:solidFill>
                <a:latin typeface="Open Sans Bold"/>
                <a:ea typeface="Open Sans Bold"/>
                <a:cs typeface="Open Sans Bold"/>
                <a:sym typeface="Open Sans Bold"/>
              </a:rPr>
              <a:t>Ứng dụng tạo ra dễ dàng sử dụng, giao diện dễ nhìn và phù hợp với nhu cầu người dùng</a:t>
            </a:r>
          </a:p>
          <a:p>
            <a:pPr algn="just">
              <a:lnSpc>
                <a:spcPts val="4190"/>
              </a:lnSpc>
              <a:spcBef>
                <a:spcPct val="0"/>
              </a:spcBef>
            </a:pPr>
          </a:p>
        </p:txBody>
      </p:sp>
      <p:sp>
        <p:nvSpPr>
          <p:cNvPr name="TextBox 18" id="18"/>
          <p:cNvSpPr txBox="true"/>
          <p:nvPr/>
        </p:nvSpPr>
        <p:spPr>
          <a:xfrm rot="0">
            <a:off x="5251804" y="4718908"/>
            <a:ext cx="9853445" cy="1552744"/>
          </a:xfrm>
          <a:prstGeom prst="rect">
            <a:avLst/>
          </a:prstGeom>
        </p:spPr>
        <p:txBody>
          <a:bodyPr anchor="t" rtlCol="false" tIns="0" lIns="0" bIns="0" rIns="0">
            <a:spAutoFit/>
          </a:bodyPr>
          <a:lstStyle/>
          <a:p>
            <a:pPr algn="just">
              <a:lnSpc>
                <a:spcPts val="4190"/>
              </a:lnSpc>
              <a:spcBef>
                <a:spcPct val="0"/>
              </a:spcBef>
            </a:pPr>
            <a:r>
              <a:rPr lang="en-US" b="true" sz="2993">
                <a:solidFill>
                  <a:srgbClr val="000000"/>
                </a:solidFill>
                <a:latin typeface="Open Sans Bold"/>
                <a:ea typeface="Open Sans Bold"/>
                <a:cs typeface="Open Sans Bold"/>
                <a:sym typeface="Open Sans Bold"/>
              </a:rPr>
              <a:t>Tính năng kéo, thả và tính tổng tự động hỗ trợ người dùng làm một cách nhanh chóng và hiệu quả hơn với những dữ liệu ở dạng bảng sắp xếp.</a:t>
            </a:r>
          </a:p>
        </p:txBody>
      </p:sp>
      <p:sp>
        <p:nvSpPr>
          <p:cNvPr name="TextBox 19" id="19"/>
          <p:cNvSpPr txBox="true"/>
          <p:nvPr/>
        </p:nvSpPr>
        <p:spPr>
          <a:xfrm rot="0">
            <a:off x="5251804" y="6732768"/>
            <a:ext cx="9853445" cy="1552744"/>
          </a:xfrm>
          <a:prstGeom prst="rect">
            <a:avLst/>
          </a:prstGeom>
        </p:spPr>
        <p:txBody>
          <a:bodyPr anchor="t" rtlCol="false" tIns="0" lIns="0" bIns="0" rIns="0">
            <a:spAutoFit/>
          </a:bodyPr>
          <a:lstStyle/>
          <a:p>
            <a:pPr algn="just">
              <a:lnSpc>
                <a:spcPts val="4190"/>
              </a:lnSpc>
              <a:spcBef>
                <a:spcPct val="0"/>
              </a:spcBef>
            </a:pPr>
            <a:r>
              <a:rPr lang="en-US" b="true" sz="2993">
                <a:solidFill>
                  <a:srgbClr val="000000"/>
                </a:solidFill>
                <a:latin typeface="Open Sans Bold"/>
                <a:ea typeface="Open Sans Bold"/>
                <a:cs typeface="Open Sans Bold"/>
                <a:sym typeface="Open Sans Bold"/>
              </a:rPr>
              <a:t>Tính năng lưu dữ liệu bằng tệp CSV giúp người dùng có thể dễ dàng lưu lại dữ liệu một cách đơn giản, tiết kiệm thời gian.</a:t>
            </a:r>
          </a:p>
        </p:txBody>
      </p:sp>
      <p:sp>
        <p:nvSpPr>
          <p:cNvPr name="Freeform 20" id="20"/>
          <p:cNvSpPr/>
          <p:nvPr/>
        </p:nvSpPr>
        <p:spPr>
          <a:xfrm flipH="false" flipV="false" rot="0">
            <a:off x="3683023" y="4970951"/>
            <a:ext cx="896301" cy="1300701"/>
          </a:xfrm>
          <a:custGeom>
            <a:avLst/>
            <a:gdLst/>
            <a:ahLst/>
            <a:cxnLst/>
            <a:rect r="r" b="b" t="t" l="l"/>
            <a:pathLst>
              <a:path h="1300701" w="896301">
                <a:moveTo>
                  <a:pt x="0" y="0"/>
                </a:moveTo>
                <a:lnTo>
                  <a:pt x="896301" y="0"/>
                </a:lnTo>
                <a:lnTo>
                  <a:pt x="896301" y="1300702"/>
                </a:lnTo>
                <a:lnTo>
                  <a:pt x="0" y="13007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711096" y="6927808"/>
            <a:ext cx="896301" cy="1300701"/>
          </a:xfrm>
          <a:custGeom>
            <a:avLst/>
            <a:gdLst/>
            <a:ahLst/>
            <a:cxnLst/>
            <a:rect r="r" b="b" t="t" l="l"/>
            <a:pathLst>
              <a:path h="1300701" w="896301">
                <a:moveTo>
                  <a:pt x="0" y="0"/>
                </a:moveTo>
                <a:lnTo>
                  <a:pt x="896301" y="0"/>
                </a:lnTo>
                <a:lnTo>
                  <a:pt x="896301" y="1300701"/>
                </a:lnTo>
                <a:lnTo>
                  <a:pt x="0" y="13007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465865" y="3097048"/>
            <a:ext cx="3484272" cy="4515967"/>
            <a:chOff x="0" y="0"/>
            <a:chExt cx="1068233" cy="1384538"/>
          </a:xfrm>
        </p:grpSpPr>
        <p:sp>
          <p:nvSpPr>
            <p:cNvPr name="Freeform 4" id="4"/>
            <p:cNvSpPr/>
            <p:nvPr/>
          </p:nvSpPr>
          <p:spPr>
            <a:xfrm flipH="false" flipV="false" rot="0">
              <a:off x="0" y="0"/>
              <a:ext cx="1068233" cy="1384538"/>
            </a:xfrm>
            <a:custGeom>
              <a:avLst/>
              <a:gdLst/>
              <a:ahLst/>
              <a:cxnLst/>
              <a:rect r="r" b="b" t="t" l="l"/>
              <a:pathLst>
                <a:path h="1384538" w="1068233">
                  <a:moveTo>
                    <a:pt x="24442" y="0"/>
                  </a:moveTo>
                  <a:lnTo>
                    <a:pt x="1043792" y="0"/>
                  </a:lnTo>
                  <a:cubicBezTo>
                    <a:pt x="1050274" y="0"/>
                    <a:pt x="1056491" y="2575"/>
                    <a:pt x="1061075" y="7159"/>
                  </a:cubicBezTo>
                  <a:cubicBezTo>
                    <a:pt x="1065658" y="11742"/>
                    <a:pt x="1068233" y="17959"/>
                    <a:pt x="1068233" y="24442"/>
                  </a:cubicBezTo>
                  <a:lnTo>
                    <a:pt x="1068233" y="1360097"/>
                  </a:lnTo>
                  <a:cubicBezTo>
                    <a:pt x="1068233" y="1366579"/>
                    <a:pt x="1065658" y="1372796"/>
                    <a:pt x="1061075" y="1377379"/>
                  </a:cubicBezTo>
                  <a:cubicBezTo>
                    <a:pt x="1056491" y="1381963"/>
                    <a:pt x="1050274" y="1384538"/>
                    <a:pt x="1043792" y="1384538"/>
                  </a:cubicBezTo>
                  <a:lnTo>
                    <a:pt x="24442" y="1384538"/>
                  </a:lnTo>
                  <a:cubicBezTo>
                    <a:pt x="17959" y="1384538"/>
                    <a:pt x="11742" y="1381963"/>
                    <a:pt x="7159" y="1377379"/>
                  </a:cubicBezTo>
                  <a:cubicBezTo>
                    <a:pt x="2575" y="1372796"/>
                    <a:pt x="0" y="1366579"/>
                    <a:pt x="0" y="1360097"/>
                  </a:cubicBezTo>
                  <a:lnTo>
                    <a:pt x="0" y="24442"/>
                  </a:lnTo>
                  <a:cubicBezTo>
                    <a:pt x="0" y="17959"/>
                    <a:pt x="2575" y="11742"/>
                    <a:pt x="7159" y="7159"/>
                  </a:cubicBezTo>
                  <a:cubicBezTo>
                    <a:pt x="11742" y="2575"/>
                    <a:pt x="17959" y="0"/>
                    <a:pt x="24442" y="0"/>
                  </a:cubicBezTo>
                  <a:close/>
                </a:path>
              </a:pathLst>
            </a:custGeom>
            <a:solidFill>
              <a:srgbClr val="FFFFFF"/>
            </a:solidFill>
            <a:ln w="66675" cap="sq">
              <a:solidFill>
                <a:srgbClr val="000000"/>
              </a:solidFill>
              <a:prstDash val="solid"/>
              <a:miter/>
            </a:ln>
          </p:spPr>
        </p:sp>
        <p:sp>
          <p:nvSpPr>
            <p:cNvPr name="TextBox 5" id="5"/>
            <p:cNvSpPr txBox="true"/>
            <p:nvPr/>
          </p:nvSpPr>
          <p:spPr>
            <a:xfrm>
              <a:off x="0" y="-47625"/>
              <a:ext cx="1068233" cy="1432163"/>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2951815" y="3360253"/>
            <a:ext cx="1066105" cy="10661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9" id="9"/>
          <p:cNvSpPr/>
          <p:nvPr/>
        </p:nvSpPr>
        <p:spPr>
          <a:xfrm flipH="false" flipV="false" rot="0">
            <a:off x="4373756" y="3369690"/>
            <a:ext cx="1468090" cy="1577050"/>
          </a:xfrm>
          <a:custGeom>
            <a:avLst/>
            <a:gdLst/>
            <a:ahLst/>
            <a:cxnLst/>
            <a:rect r="r" b="b" t="t" l="l"/>
            <a:pathLst>
              <a:path h="1577050" w="1468090">
                <a:moveTo>
                  <a:pt x="0" y="0"/>
                </a:moveTo>
                <a:lnTo>
                  <a:pt x="1468091" y="0"/>
                </a:lnTo>
                <a:lnTo>
                  <a:pt x="1468091" y="1577051"/>
                </a:lnTo>
                <a:lnTo>
                  <a:pt x="0" y="1577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7768613" y="3097048"/>
            <a:ext cx="3445019" cy="4515967"/>
            <a:chOff x="0" y="0"/>
            <a:chExt cx="1056199" cy="1384538"/>
          </a:xfrm>
        </p:grpSpPr>
        <p:sp>
          <p:nvSpPr>
            <p:cNvPr name="Freeform 11" id="11"/>
            <p:cNvSpPr/>
            <p:nvPr/>
          </p:nvSpPr>
          <p:spPr>
            <a:xfrm flipH="false" flipV="false" rot="0">
              <a:off x="0" y="0"/>
              <a:ext cx="1056199" cy="1384538"/>
            </a:xfrm>
            <a:custGeom>
              <a:avLst/>
              <a:gdLst/>
              <a:ahLst/>
              <a:cxnLst/>
              <a:rect r="r" b="b" t="t" l="l"/>
              <a:pathLst>
                <a:path h="1384538" w="1056199">
                  <a:moveTo>
                    <a:pt x="24720" y="0"/>
                  </a:moveTo>
                  <a:lnTo>
                    <a:pt x="1031479" y="0"/>
                  </a:lnTo>
                  <a:cubicBezTo>
                    <a:pt x="1045132" y="0"/>
                    <a:pt x="1056199" y="11068"/>
                    <a:pt x="1056199" y="24720"/>
                  </a:cubicBezTo>
                  <a:lnTo>
                    <a:pt x="1056199" y="1359818"/>
                  </a:lnTo>
                  <a:cubicBezTo>
                    <a:pt x="1056199" y="1373471"/>
                    <a:pt x="1045132" y="1384538"/>
                    <a:pt x="1031479" y="1384538"/>
                  </a:cubicBezTo>
                  <a:lnTo>
                    <a:pt x="24720" y="1384538"/>
                  </a:lnTo>
                  <a:cubicBezTo>
                    <a:pt x="11068" y="1384538"/>
                    <a:pt x="0" y="1373471"/>
                    <a:pt x="0" y="1359818"/>
                  </a:cubicBezTo>
                  <a:lnTo>
                    <a:pt x="0" y="24720"/>
                  </a:lnTo>
                  <a:cubicBezTo>
                    <a:pt x="0" y="11068"/>
                    <a:pt x="11068" y="0"/>
                    <a:pt x="24720" y="0"/>
                  </a:cubicBezTo>
                  <a:close/>
                </a:path>
              </a:pathLst>
            </a:custGeom>
            <a:solidFill>
              <a:srgbClr val="FFFFFF"/>
            </a:solidFill>
            <a:ln w="66675" cap="sq">
              <a:solidFill>
                <a:srgbClr val="000000"/>
              </a:solidFill>
              <a:prstDash val="solid"/>
              <a:miter/>
            </a:ln>
          </p:spPr>
        </p:sp>
        <p:sp>
          <p:nvSpPr>
            <p:cNvPr name="TextBox 12" id="12"/>
            <p:cNvSpPr txBox="true"/>
            <p:nvPr/>
          </p:nvSpPr>
          <p:spPr>
            <a:xfrm>
              <a:off x="0" y="-47625"/>
              <a:ext cx="1056199" cy="1432163"/>
            </a:xfrm>
            <a:prstGeom prst="rect">
              <a:avLst/>
            </a:prstGeom>
          </p:spPr>
          <p:txBody>
            <a:bodyPr anchor="ctr" rtlCol="false" tIns="50800" lIns="50800" bIns="50800" rIns="50800"/>
            <a:lstStyle/>
            <a:p>
              <a:pPr algn="ctr">
                <a:lnSpc>
                  <a:spcPts val="3210"/>
                </a:lnSpc>
              </a:pPr>
            </a:p>
          </p:txBody>
        </p:sp>
      </p:grpSp>
      <p:grpSp>
        <p:nvGrpSpPr>
          <p:cNvPr name="Group 13" id="13"/>
          <p:cNvGrpSpPr/>
          <p:nvPr/>
        </p:nvGrpSpPr>
        <p:grpSpPr>
          <a:xfrm rot="0">
            <a:off x="7254563" y="3360253"/>
            <a:ext cx="1066105" cy="106610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grpSp>
        <p:nvGrpSpPr>
          <p:cNvPr name="Group 16" id="16"/>
          <p:cNvGrpSpPr/>
          <p:nvPr/>
        </p:nvGrpSpPr>
        <p:grpSpPr>
          <a:xfrm rot="0">
            <a:off x="12052311" y="3097048"/>
            <a:ext cx="3694767" cy="4515967"/>
            <a:chOff x="0" y="0"/>
            <a:chExt cx="1132769" cy="1384538"/>
          </a:xfrm>
        </p:grpSpPr>
        <p:sp>
          <p:nvSpPr>
            <p:cNvPr name="Freeform 17" id="17"/>
            <p:cNvSpPr/>
            <p:nvPr/>
          </p:nvSpPr>
          <p:spPr>
            <a:xfrm flipH="false" flipV="false" rot="0">
              <a:off x="0" y="0"/>
              <a:ext cx="1132769" cy="1384538"/>
            </a:xfrm>
            <a:custGeom>
              <a:avLst/>
              <a:gdLst/>
              <a:ahLst/>
              <a:cxnLst/>
              <a:rect r="r" b="b" t="t" l="l"/>
              <a:pathLst>
                <a:path h="1384538" w="1132769">
                  <a:moveTo>
                    <a:pt x="23049" y="0"/>
                  </a:moveTo>
                  <a:lnTo>
                    <a:pt x="1109720" y="0"/>
                  </a:lnTo>
                  <a:cubicBezTo>
                    <a:pt x="1122449" y="0"/>
                    <a:pt x="1132769" y="10319"/>
                    <a:pt x="1132769" y="23049"/>
                  </a:cubicBezTo>
                  <a:lnTo>
                    <a:pt x="1132769" y="1361489"/>
                  </a:lnTo>
                  <a:cubicBezTo>
                    <a:pt x="1132769" y="1374219"/>
                    <a:pt x="1122449" y="1384538"/>
                    <a:pt x="1109720" y="1384538"/>
                  </a:cubicBezTo>
                  <a:lnTo>
                    <a:pt x="23049" y="1384538"/>
                  </a:lnTo>
                  <a:cubicBezTo>
                    <a:pt x="16936" y="1384538"/>
                    <a:pt x="11073" y="1382110"/>
                    <a:pt x="6751" y="1377787"/>
                  </a:cubicBezTo>
                  <a:cubicBezTo>
                    <a:pt x="2428" y="1373465"/>
                    <a:pt x="0" y="1367602"/>
                    <a:pt x="0" y="1361489"/>
                  </a:cubicBezTo>
                  <a:lnTo>
                    <a:pt x="0" y="23049"/>
                  </a:lnTo>
                  <a:cubicBezTo>
                    <a:pt x="0" y="10319"/>
                    <a:pt x="10319" y="0"/>
                    <a:pt x="23049" y="0"/>
                  </a:cubicBezTo>
                  <a:close/>
                </a:path>
              </a:pathLst>
            </a:custGeom>
            <a:solidFill>
              <a:srgbClr val="FFFFFF"/>
            </a:solidFill>
            <a:ln w="66675" cap="sq">
              <a:solidFill>
                <a:srgbClr val="000000"/>
              </a:solidFill>
              <a:prstDash val="solid"/>
              <a:miter/>
            </a:ln>
          </p:spPr>
        </p:sp>
        <p:sp>
          <p:nvSpPr>
            <p:cNvPr name="TextBox 18" id="18"/>
            <p:cNvSpPr txBox="true"/>
            <p:nvPr/>
          </p:nvSpPr>
          <p:spPr>
            <a:xfrm>
              <a:off x="0" y="-47625"/>
              <a:ext cx="1132769" cy="1432163"/>
            </a:xfrm>
            <a:prstGeom prst="rect">
              <a:avLst/>
            </a:prstGeom>
          </p:spPr>
          <p:txBody>
            <a:bodyPr anchor="ctr" rtlCol="false" tIns="50800" lIns="50800" bIns="50800" rIns="50800"/>
            <a:lstStyle/>
            <a:p>
              <a:pPr algn="ctr">
                <a:lnSpc>
                  <a:spcPts val="3210"/>
                </a:lnSpc>
              </a:pPr>
            </a:p>
          </p:txBody>
        </p:sp>
      </p:grpSp>
      <p:grpSp>
        <p:nvGrpSpPr>
          <p:cNvPr name="Group 19" id="19"/>
          <p:cNvGrpSpPr/>
          <p:nvPr/>
        </p:nvGrpSpPr>
        <p:grpSpPr>
          <a:xfrm rot="0">
            <a:off x="11538262" y="3360253"/>
            <a:ext cx="1066105" cy="106610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22" id="22"/>
          <p:cNvSpPr/>
          <p:nvPr/>
        </p:nvSpPr>
        <p:spPr>
          <a:xfrm flipH="false" flipV="false" rot="0">
            <a:off x="8922512" y="3369690"/>
            <a:ext cx="1287446" cy="1577050"/>
          </a:xfrm>
          <a:custGeom>
            <a:avLst/>
            <a:gdLst/>
            <a:ahLst/>
            <a:cxnLst/>
            <a:rect r="r" b="b" t="t" l="l"/>
            <a:pathLst>
              <a:path h="1577050" w="1287446">
                <a:moveTo>
                  <a:pt x="0" y="0"/>
                </a:moveTo>
                <a:lnTo>
                  <a:pt x="1287446" y="0"/>
                </a:lnTo>
                <a:lnTo>
                  <a:pt x="1287446" y="1577051"/>
                </a:lnTo>
                <a:lnTo>
                  <a:pt x="0" y="15770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3086769" y="3424821"/>
            <a:ext cx="1214958" cy="1386363"/>
          </a:xfrm>
          <a:custGeom>
            <a:avLst/>
            <a:gdLst/>
            <a:ahLst/>
            <a:cxnLst/>
            <a:rect r="r" b="b" t="t" l="l"/>
            <a:pathLst>
              <a:path h="1386363" w="1214958">
                <a:moveTo>
                  <a:pt x="0" y="0"/>
                </a:moveTo>
                <a:lnTo>
                  <a:pt x="1214958" y="0"/>
                </a:lnTo>
                <a:lnTo>
                  <a:pt x="1214958" y="1386362"/>
                </a:lnTo>
                <a:lnTo>
                  <a:pt x="0" y="13863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2154839" y="5483634"/>
            <a:ext cx="6367078" cy="5335932"/>
          </a:xfrm>
          <a:custGeom>
            <a:avLst/>
            <a:gdLst/>
            <a:ahLst/>
            <a:cxnLst/>
            <a:rect r="r" b="b" t="t" l="l"/>
            <a:pathLst>
              <a:path h="5335932" w="6367078">
                <a:moveTo>
                  <a:pt x="0" y="0"/>
                </a:moveTo>
                <a:lnTo>
                  <a:pt x="6367078" y="0"/>
                </a:lnTo>
                <a:lnTo>
                  <a:pt x="6367078" y="5335932"/>
                </a:lnTo>
                <a:lnTo>
                  <a:pt x="0" y="53359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4748755" y="7613015"/>
            <a:ext cx="4588909" cy="2886841"/>
          </a:xfrm>
          <a:custGeom>
            <a:avLst/>
            <a:gdLst/>
            <a:ahLst/>
            <a:cxnLst/>
            <a:rect r="r" b="b" t="t" l="l"/>
            <a:pathLst>
              <a:path h="2886841" w="4588909">
                <a:moveTo>
                  <a:pt x="0" y="0"/>
                </a:moveTo>
                <a:lnTo>
                  <a:pt x="4588909" y="0"/>
                </a:lnTo>
                <a:lnTo>
                  <a:pt x="4588909" y="2886841"/>
                </a:lnTo>
                <a:lnTo>
                  <a:pt x="0" y="28868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6" id="26"/>
          <p:cNvSpPr txBox="true"/>
          <p:nvPr/>
        </p:nvSpPr>
        <p:spPr>
          <a:xfrm rot="0">
            <a:off x="3625452" y="5407434"/>
            <a:ext cx="3165097" cy="1437792"/>
          </a:xfrm>
          <a:prstGeom prst="rect">
            <a:avLst/>
          </a:prstGeom>
        </p:spPr>
        <p:txBody>
          <a:bodyPr anchor="t" rtlCol="false" tIns="0" lIns="0" bIns="0" rIns="0">
            <a:spAutoFit/>
          </a:bodyPr>
          <a:lstStyle/>
          <a:p>
            <a:pPr algn="ctr">
              <a:lnSpc>
                <a:spcPts val="5801"/>
              </a:lnSpc>
            </a:pPr>
            <a:r>
              <a:rPr lang="en-US" b="true" sz="4144">
                <a:solidFill>
                  <a:srgbClr val="29B473"/>
                </a:solidFill>
                <a:latin typeface="Open Sans Bold"/>
                <a:ea typeface="Open Sans Bold"/>
                <a:cs typeface="Open Sans Bold"/>
                <a:sym typeface="Open Sans Bold"/>
              </a:rPr>
              <a:t>Tối ưu hóa hiệu suất</a:t>
            </a:r>
          </a:p>
        </p:txBody>
      </p:sp>
      <p:sp>
        <p:nvSpPr>
          <p:cNvPr name="TextBox 27" id="27"/>
          <p:cNvSpPr txBox="true"/>
          <p:nvPr/>
        </p:nvSpPr>
        <p:spPr>
          <a:xfrm rot="0">
            <a:off x="2985043"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ea typeface="Carelia"/>
                <a:cs typeface="Carelia"/>
                <a:sym typeface="Carelia"/>
              </a:rPr>
              <a:t>01</a:t>
            </a:r>
          </a:p>
        </p:txBody>
      </p:sp>
      <p:sp>
        <p:nvSpPr>
          <p:cNvPr name="TextBox 28" id="28"/>
          <p:cNvSpPr txBox="true"/>
          <p:nvPr/>
        </p:nvSpPr>
        <p:spPr>
          <a:xfrm rot="0">
            <a:off x="7287791"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ea typeface="Carelia"/>
                <a:cs typeface="Carelia"/>
                <a:sym typeface="Carelia"/>
              </a:rPr>
              <a:t>02</a:t>
            </a:r>
          </a:p>
        </p:txBody>
      </p:sp>
      <p:sp>
        <p:nvSpPr>
          <p:cNvPr name="TextBox 29" id="29"/>
          <p:cNvSpPr txBox="true"/>
          <p:nvPr/>
        </p:nvSpPr>
        <p:spPr>
          <a:xfrm rot="0">
            <a:off x="11571490"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ea typeface="Carelia"/>
                <a:cs typeface="Carelia"/>
                <a:sym typeface="Carelia"/>
              </a:rPr>
              <a:t>03</a:t>
            </a:r>
          </a:p>
        </p:txBody>
      </p:sp>
      <p:sp>
        <p:nvSpPr>
          <p:cNvPr name="TextBox 30" id="30"/>
          <p:cNvSpPr txBox="true"/>
          <p:nvPr/>
        </p:nvSpPr>
        <p:spPr>
          <a:xfrm rot="0">
            <a:off x="4696663" y="360773"/>
            <a:ext cx="9963464" cy="1202504"/>
          </a:xfrm>
          <a:prstGeom prst="rect">
            <a:avLst/>
          </a:prstGeom>
        </p:spPr>
        <p:txBody>
          <a:bodyPr anchor="t" rtlCol="false" tIns="0" lIns="0" bIns="0" rIns="0">
            <a:spAutoFit/>
          </a:bodyPr>
          <a:lstStyle/>
          <a:p>
            <a:pPr algn="ctr" marL="0" indent="0" lvl="0">
              <a:lnSpc>
                <a:spcPts val="9845"/>
              </a:lnSpc>
              <a:spcBef>
                <a:spcPct val="0"/>
              </a:spcBef>
            </a:pPr>
            <a:r>
              <a:rPr lang="en-US" b="true" sz="7032">
                <a:solidFill>
                  <a:srgbClr val="BE1C0C"/>
                </a:solidFill>
                <a:latin typeface="Faustina Bold"/>
                <a:ea typeface="Faustina Bold"/>
                <a:cs typeface="Faustina Bold"/>
                <a:sym typeface="Faustina Bold"/>
              </a:rPr>
              <a:t>5. HƯỚNG PHÁT TRIỂN</a:t>
            </a:r>
          </a:p>
        </p:txBody>
      </p:sp>
      <p:sp>
        <p:nvSpPr>
          <p:cNvPr name="TextBox 31" id="31"/>
          <p:cNvSpPr txBox="true"/>
          <p:nvPr/>
        </p:nvSpPr>
        <p:spPr>
          <a:xfrm rot="0">
            <a:off x="7908574" y="5407434"/>
            <a:ext cx="3165097" cy="1952776"/>
          </a:xfrm>
          <a:prstGeom prst="rect">
            <a:avLst/>
          </a:prstGeom>
        </p:spPr>
        <p:txBody>
          <a:bodyPr anchor="t" rtlCol="false" tIns="0" lIns="0" bIns="0" rIns="0">
            <a:spAutoFit/>
          </a:bodyPr>
          <a:lstStyle/>
          <a:p>
            <a:pPr algn="ctr">
              <a:lnSpc>
                <a:spcPts val="5241"/>
              </a:lnSpc>
            </a:pPr>
            <a:r>
              <a:rPr lang="en-US" b="true" sz="3744">
                <a:solidFill>
                  <a:srgbClr val="2C6CC3"/>
                </a:solidFill>
                <a:latin typeface="Open Sans Bold"/>
                <a:ea typeface="Open Sans Bold"/>
                <a:cs typeface="Open Sans Bold"/>
                <a:sym typeface="Open Sans Bold"/>
              </a:rPr>
              <a:t>Cập nhật tính năng lọc và tìm kiếm</a:t>
            </a:r>
          </a:p>
        </p:txBody>
      </p:sp>
      <p:sp>
        <p:nvSpPr>
          <p:cNvPr name="TextBox 32" id="32"/>
          <p:cNvSpPr txBox="true"/>
          <p:nvPr/>
        </p:nvSpPr>
        <p:spPr>
          <a:xfrm rot="0">
            <a:off x="12194707" y="5092774"/>
            <a:ext cx="3519603" cy="2171217"/>
          </a:xfrm>
          <a:prstGeom prst="rect">
            <a:avLst/>
          </a:prstGeom>
        </p:spPr>
        <p:txBody>
          <a:bodyPr anchor="t" rtlCol="false" tIns="0" lIns="0" bIns="0" rIns="0">
            <a:spAutoFit/>
          </a:bodyPr>
          <a:lstStyle/>
          <a:p>
            <a:pPr algn="ctr">
              <a:lnSpc>
                <a:spcPts val="5801"/>
              </a:lnSpc>
            </a:pPr>
            <a:r>
              <a:rPr lang="en-US" sz="4144" b="true">
                <a:solidFill>
                  <a:srgbClr val="FFB857"/>
                </a:solidFill>
                <a:latin typeface="Open Sans Bold"/>
                <a:ea typeface="Open Sans Bold"/>
                <a:cs typeface="Open Sans Bold"/>
                <a:sym typeface="Open Sans Bold"/>
              </a:rPr>
              <a:t>Hỗ trợ </a:t>
            </a:r>
          </a:p>
          <a:p>
            <a:pPr algn="ctr">
              <a:lnSpc>
                <a:spcPts val="5801"/>
              </a:lnSpc>
            </a:pPr>
            <a:r>
              <a:rPr lang="en-US" b="true" sz="4144">
                <a:solidFill>
                  <a:srgbClr val="FFB857"/>
                </a:solidFill>
                <a:latin typeface="Open Sans Bold"/>
                <a:ea typeface="Open Sans Bold"/>
                <a:cs typeface="Open Sans Bold"/>
                <a:sym typeface="Open Sans Bold"/>
              </a:rPr>
              <a:t>xuất dữ liệu đa dạng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10775654" y="5143500"/>
            <a:ext cx="9448343" cy="5616757"/>
          </a:xfrm>
          <a:custGeom>
            <a:avLst/>
            <a:gdLst/>
            <a:ahLst/>
            <a:cxnLst/>
            <a:rect r="r" b="b" t="t" l="l"/>
            <a:pathLst>
              <a:path h="5616757" w="9448343">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00634" y="5428244"/>
            <a:ext cx="8436357" cy="5844796"/>
          </a:xfrm>
          <a:custGeom>
            <a:avLst/>
            <a:gdLst/>
            <a:ahLst/>
            <a:cxnLst/>
            <a:rect r="r" b="b" t="t" l="l"/>
            <a:pathLst>
              <a:path h="5844796" w="8436357">
                <a:moveTo>
                  <a:pt x="0" y="0"/>
                </a:moveTo>
                <a:lnTo>
                  <a:pt x="8436357" y="0"/>
                </a:lnTo>
                <a:lnTo>
                  <a:pt x="8436357" y="5844796"/>
                </a:lnTo>
                <a:lnTo>
                  <a:pt x="0" y="58447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483456" y="1543814"/>
            <a:ext cx="13321088" cy="3884430"/>
          </a:xfrm>
          <a:prstGeom prst="rect">
            <a:avLst/>
          </a:prstGeom>
        </p:spPr>
        <p:txBody>
          <a:bodyPr anchor="t" rtlCol="false" tIns="0" lIns="0" bIns="0" rIns="0">
            <a:spAutoFit/>
          </a:bodyPr>
          <a:lstStyle/>
          <a:p>
            <a:pPr algn="ctr">
              <a:lnSpc>
                <a:spcPts val="14797"/>
              </a:lnSpc>
            </a:pPr>
            <a:r>
              <a:rPr lang="en-US" sz="10569">
                <a:solidFill>
                  <a:srgbClr val="BE1C0C"/>
                </a:solidFill>
                <a:latin typeface="Aesthetic color"/>
                <a:ea typeface="Aesthetic color"/>
                <a:cs typeface="Aesthetic color"/>
                <a:sym typeface="Aesthetic color"/>
              </a:rPr>
              <a:t>CẢM ƠN QUÝ THẦY CÔ ĐÃ LẮNG NGHE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371235" y="-249779"/>
            <a:ext cx="12815492" cy="12247451"/>
            <a:chOff x="0" y="0"/>
            <a:chExt cx="3375274" cy="3225666"/>
          </a:xfrm>
        </p:grpSpPr>
        <p:sp>
          <p:nvSpPr>
            <p:cNvPr name="Freeform 4" id="4"/>
            <p:cNvSpPr/>
            <p:nvPr/>
          </p:nvSpPr>
          <p:spPr>
            <a:xfrm flipH="false" flipV="false" rot="0">
              <a:off x="0" y="0"/>
              <a:ext cx="3375274" cy="3225666"/>
            </a:xfrm>
            <a:custGeom>
              <a:avLst/>
              <a:gdLst/>
              <a:ahLst/>
              <a:cxnLst/>
              <a:rect r="r" b="b" t="t" l="l"/>
              <a:pathLst>
                <a:path h="3225666" w="3375274">
                  <a:moveTo>
                    <a:pt x="0" y="0"/>
                  </a:moveTo>
                  <a:lnTo>
                    <a:pt x="3375274" y="0"/>
                  </a:lnTo>
                  <a:lnTo>
                    <a:pt x="3375274" y="3225666"/>
                  </a:lnTo>
                  <a:lnTo>
                    <a:pt x="0" y="3225666"/>
                  </a:lnTo>
                  <a:close/>
                </a:path>
              </a:pathLst>
            </a:custGeom>
            <a:solidFill>
              <a:srgbClr val="FFFFFF"/>
            </a:solidFill>
            <a:ln w="38100" cap="sq">
              <a:solidFill>
                <a:srgbClr val="000000"/>
              </a:solidFill>
              <a:prstDash val="solid"/>
              <a:miter/>
            </a:ln>
          </p:spPr>
        </p:sp>
        <p:sp>
          <p:nvSpPr>
            <p:cNvPr name="TextBox 5" id="5"/>
            <p:cNvSpPr txBox="true"/>
            <p:nvPr/>
          </p:nvSpPr>
          <p:spPr>
            <a:xfrm>
              <a:off x="0" y="-47625"/>
              <a:ext cx="3375274" cy="3273291"/>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true" flipV="false" rot="0">
            <a:off x="13687965" y="7069208"/>
            <a:ext cx="4600035" cy="3345480"/>
          </a:xfrm>
          <a:custGeom>
            <a:avLst/>
            <a:gdLst/>
            <a:ahLst/>
            <a:cxnLst/>
            <a:rect r="r" b="b" t="t" l="l"/>
            <a:pathLst>
              <a:path h="3345480" w="4600035">
                <a:moveTo>
                  <a:pt x="4600035" y="0"/>
                </a:moveTo>
                <a:lnTo>
                  <a:pt x="0" y="0"/>
                </a:lnTo>
                <a:lnTo>
                  <a:pt x="0" y="3345480"/>
                </a:lnTo>
                <a:lnTo>
                  <a:pt x="4600035" y="3345480"/>
                </a:lnTo>
                <a:lnTo>
                  <a:pt x="460003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135447" y="956717"/>
            <a:ext cx="8155724" cy="1337326"/>
          </a:xfrm>
          <a:prstGeom prst="rect">
            <a:avLst/>
          </a:prstGeom>
        </p:spPr>
        <p:txBody>
          <a:bodyPr anchor="t" rtlCol="false" tIns="0" lIns="0" bIns="0" rIns="0">
            <a:spAutoFit/>
          </a:bodyPr>
          <a:lstStyle/>
          <a:p>
            <a:pPr algn="l" marL="0" indent="0" lvl="0">
              <a:lnSpc>
                <a:spcPts val="9764"/>
              </a:lnSpc>
              <a:spcBef>
                <a:spcPct val="0"/>
              </a:spcBef>
            </a:pPr>
            <a:r>
              <a:rPr lang="en-US" sz="6974">
                <a:solidFill>
                  <a:srgbClr val="BE1C0C"/>
                </a:solidFill>
                <a:latin typeface="Bungee"/>
                <a:ea typeface="Bungee"/>
                <a:cs typeface="Bungee"/>
                <a:sym typeface="Bungee"/>
              </a:rPr>
              <a:t>Nội dung chính</a:t>
            </a:r>
          </a:p>
        </p:txBody>
      </p:sp>
      <p:sp>
        <p:nvSpPr>
          <p:cNvPr name="TextBox 8" id="8"/>
          <p:cNvSpPr txBox="true"/>
          <p:nvPr/>
        </p:nvSpPr>
        <p:spPr>
          <a:xfrm rot="0">
            <a:off x="4313443" y="2730661"/>
            <a:ext cx="9535270" cy="8346369"/>
          </a:xfrm>
          <a:prstGeom prst="rect">
            <a:avLst/>
          </a:prstGeom>
        </p:spPr>
        <p:txBody>
          <a:bodyPr anchor="t" rtlCol="false" tIns="0" lIns="0" bIns="0" rIns="0">
            <a:spAutoFit/>
          </a:bodyPr>
          <a:lstStyle/>
          <a:p>
            <a:pPr algn="l">
              <a:lnSpc>
                <a:spcPts val="8323"/>
              </a:lnSpc>
            </a:pPr>
            <a:r>
              <a:rPr lang="en-US" sz="4702" b="true">
                <a:solidFill>
                  <a:srgbClr val="01070A"/>
                </a:solidFill>
                <a:latin typeface="Poppins Bold"/>
                <a:ea typeface="Poppins Bold"/>
                <a:cs typeface="Poppins Bold"/>
                <a:sym typeface="Poppins Bold"/>
              </a:rPr>
              <a:t>Mở đầu</a:t>
            </a:r>
          </a:p>
          <a:p>
            <a:pPr algn="l">
              <a:lnSpc>
                <a:spcPts val="8323"/>
              </a:lnSpc>
            </a:pPr>
            <a:r>
              <a:rPr lang="en-US" sz="4702" b="true">
                <a:solidFill>
                  <a:srgbClr val="D8A772"/>
                </a:solidFill>
                <a:latin typeface="Poppins Bold"/>
                <a:ea typeface="Poppins Bold"/>
                <a:cs typeface="Poppins Bold"/>
                <a:sym typeface="Poppins Bold"/>
              </a:rPr>
              <a:t>1.Tổng quan</a:t>
            </a:r>
          </a:p>
          <a:p>
            <a:pPr algn="l">
              <a:lnSpc>
                <a:spcPts val="8323"/>
              </a:lnSpc>
            </a:pPr>
            <a:r>
              <a:rPr lang="en-US" sz="4702" b="true">
                <a:solidFill>
                  <a:srgbClr val="106585"/>
                </a:solidFill>
                <a:latin typeface="Poppins Bold"/>
                <a:ea typeface="Poppins Bold"/>
                <a:cs typeface="Poppins Bold"/>
                <a:sym typeface="Poppins Bold"/>
              </a:rPr>
              <a:t>2. </a:t>
            </a:r>
            <a:r>
              <a:rPr lang="en-US" sz="4702" b="true">
                <a:solidFill>
                  <a:srgbClr val="106585"/>
                </a:solidFill>
                <a:latin typeface="Poppins Bold"/>
                <a:ea typeface="Poppins Bold"/>
                <a:cs typeface="Poppins Bold"/>
                <a:sym typeface="Poppins Bold"/>
              </a:rPr>
              <a:t>Nghiên cứu lý thuyết</a:t>
            </a:r>
          </a:p>
          <a:p>
            <a:pPr algn="l">
              <a:lnSpc>
                <a:spcPts val="8323"/>
              </a:lnSpc>
            </a:pPr>
            <a:r>
              <a:rPr lang="en-US" sz="4702" b="true">
                <a:solidFill>
                  <a:srgbClr val="736F6E"/>
                </a:solidFill>
                <a:latin typeface="Poppins Bold"/>
                <a:ea typeface="Poppins Bold"/>
                <a:cs typeface="Poppins Bold"/>
                <a:sym typeface="Poppins Bold"/>
              </a:rPr>
              <a:t>3. Hiện thực hóa nghiên cứu</a:t>
            </a:r>
          </a:p>
          <a:p>
            <a:pPr algn="l">
              <a:lnSpc>
                <a:spcPts val="8323"/>
              </a:lnSpc>
            </a:pPr>
            <a:r>
              <a:rPr lang="en-US" sz="4702" b="true">
                <a:solidFill>
                  <a:srgbClr val="29B473"/>
                </a:solidFill>
                <a:latin typeface="Poppins Bold"/>
                <a:ea typeface="Poppins Bold"/>
                <a:cs typeface="Poppins Bold"/>
                <a:sym typeface="Poppins Bold"/>
              </a:rPr>
              <a:t>4. Kết quả nghiên cứu</a:t>
            </a:r>
          </a:p>
          <a:p>
            <a:pPr algn="l">
              <a:lnSpc>
                <a:spcPts val="8323"/>
              </a:lnSpc>
            </a:pPr>
            <a:r>
              <a:rPr lang="en-US" sz="4702" b="true">
                <a:solidFill>
                  <a:srgbClr val="E48D7A"/>
                </a:solidFill>
                <a:latin typeface="Poppins Bold"/>
                <a:ea typeface="Poppins Bold"/>
                <a:cs typeface="Poppins Bold"/>
                <a:sym typeface="Poppins Bold"/>
              </a:rPr>
              <a:t>5. Kết luận và hướng phát triển</a:t>
            </a:r>
          </a:p>
          <a:p>
            <a:pPr algn="l">
              <a:lnSpc>
                <a:spcPts val="8323"/>
              </a:lnSpc>
            </a:pPr>
          </a:p>
          <a:p>
            <a:pPr algn="l">
              <a:lnSpc>
                <a:spcPts val="8323"/>
              </a:lnSpc>
            </a:pPr>
          </a:p>
        </p:txBody>
      </p:sp>
      <p:sp>
        <p:nvSpPr>
          <p:cNvPr name="Freeform 9" id="9"/>
          <p:cNvSpPr/>
          <p:nvPr/>
        </p:nvSpPr>
        <p:spPr>
          <a:xfrm flipH="true" flipV="false" rot="0">
            <a:off x="353012" y="6970031"/>
            <a:ext cx="3190321" cy="3316969"/>
          </a:xfrm>
          <a:custGeom>
            <a:avLst/>
            <a:gdLst/>
            <a:ahLst/>
            <a:cxnLst/>
            <a:rect r="r" b="b" t="t" l="l"/>
            <a:pathLst>
              <a:path h="3316969" w="3190321">
                <a:moveTo>
                  <a:pt x="3190320" y="0"/>
                </a:moveTo>
                <a:lnTo>
                  <a:pt x="0" y="0"/>
                </a:lnTo>
                <a:lnTo>
                  <a:pt x="0" y="3316969"/>
                </a:lnTo>
                <a:lnTo>
                  <a:pt x="3190320" y="3316969"/>
                </a:lnTo>
                <a:lnTo>
                  <a:pt x="319032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037331" y="2030095"/>
            <a:ext cx="13649521" cy="7058762"/>
            <a:chOff x="0" y="0"/>
            <a:chExt cx="3594936" cy="1859098"/>
          </a:xfrm>
        </p:grpSpPr>
        <p:sp>
          <p:nvSpPr>
            <p:cNvPr name="Freeform 4" id="4"/>
            <p:cNvSpPr/>
            <p:nvPr/>
          </p:nvSpPr>
          <p:spPr>
            <a:xfrm flipH="false" flipV="false" rot="0">
              <a:off x="0" y="0"/>
              <a:ext cx="3594936" cy="1859098"/>
            </a:xfrm>
            <a:custGeom>
              <a:avLst/>
              <a:gdLst/>
              <a:ahLst/>
              <a:cxnLst/>
              <a:rect r="r" b="b" t="t" l="l"/>
              <a:pathLst>
                <a:path h="1859098" w="3594936">
                  <a:moveTo>
                    <a:pt x="0" y="0"/>
                  </a:moveTo>
                  <a:lnTo>
                    <a:pt x="3594936" y="0"/>
                  </a:lnTo>
                  <a:lnTo>
                    <a:pt x="3594936" y="1859098"/>
                  </a:lnTo>
                  <a:lnTo>
                    <a:pt x="0" y="1859098"/>
                  </a:ln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3594936" cy="1906723"/>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147716">
            <a:off x="2234167" y="1174614"/>
            <a:ext cx="13819666" cy="7937771"/>
            <a:chOff x="0" y="0"/>
            <a:chExt cx="3639747" cy="2090606"/>
          </a:xfrm>
        </p:grpSpPr>
        <p:sp>
          <p:nvSpPr>
            <p:cNvPr name="Freeform 7" id="7"/>
            <p:cNvSpPr/>
            <p:nvPr/>
          </p:nvSpPr>
          <p:spPr>
            <a:xfrm flipH="false" flipV="false" rot="0">
              <a:off x="0" y="0"/>
              <a:ext cx="3639747" cy="2090606"/>
            </a:xfrm>
            <a:custGeom>
              <a:avLst/>
              <a:gdLst/>
              <a:ahLst/>
              <a:cxnLst/>
              <a:rect r="r" b="b" t="t" l="l"/>
              <a:pathLst>
                <a:path h="2090606" w="3639747">
                  <a:moveTo>
                    <a:pt x="6162" y="0"/>
                  </a:moveTo>
                  <a:lnTo>
                    <a:pt x="3633585" y="0"/>
                  </a:lnTo>
                  <a:cubicBezTo>
                    <a:pt x="3635219" y="0"/>
                    <a:pt x="3636787" y="649"/>
                    <a:pt x="3637942" y="1805"/>
                  </a:cubicBezTo>
                  <a:cubicBezTo>
                    <a:pt x="3639098" y="2961"/>
                    <a:pt x="3639747" y="4528"/>
                    <a:pt x="3639747" y="6162"/>
                  </a:cubicBezTo>
                  <a:lnTo>
                    <a:pt x="3639747" y="2084444"/>
                  </a:lnTo>
                  <a:cubicBezTo>
                    <a:pt x="3639747" y="2087847"/>
                    <a:pt x="3636988" y="2090606"/>
                    <a:pt x="3633585" y="2090606"/>
                  </a:cubicBezTo>
                  <a:lnTo>
                    <a:pt x="6162" y="2090606"/>
                  </a:lnTo>
                  <a:cubicBezTo>
                    <a:pt x="2759" y="2090606"/>
                    <a:pt x="0" y="2087847"/>
                    <a:pt x="0" y="2084444"/>
                  </a:cubicBezTo>
                  <a:lnTo>
                    <a:pt x="0" y="6162"/>
                  </a:lnTo>
                  <a:cubicBezTo>
                    <a:pt x="0" y="2759"/>
                    <a:pt x="2759" y="0"/>
                    <a:pt x="6162" y="0"/>
                  </a:cubicBezTo>
                  <a:close/>
                </a:path>
              </a:pathLst>
            </a:custGeom>
            <a:solidFill>
              <a:srgbClr val="FFFFFF"/>
            </a:solidFill>
            <a:ln w="38100" cap="sq">
              <a:solidFill>
                <a:srgbClr val="000000"/>
              </a:solidFill>
              <a:prstDash val="solid"/>
              <a:miter/>
            </a:ln>
          </p:spPr>
        </p:sp>
        <p:sp>
          <p:nvSpPr>
            <p:cNvPr name="TextBox 8" id="8"/>
            <p:cNvSpPr txBox="true"/>
            <p:nvPr/>
          </p:nvSpPr>
          <p:spPr>
            <a:xfrm>
              <a:off x="0" y="-47625"/>
              <a:ext cx="3639747" cy="2138231"/>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6924905" y="454606"/>
            <a:ext cx="3667332" cy="946839"/>
          </a:xfrm>
          <a:custGeom>
            <a:avLst/>
            <a:gdLst/>
            <a:ahLst/>
            <a:cxnLst/>
            <a:rect r="r" b="b" t="t" l="l"/>
            <a:pathLst>
              <a:path h="946839" w="3667332">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303355" y="2818820"/>
            <a:ext cx="2622717" cy="324263"/>
          </a:xfrm>
          <a:custGeom>
            <a:avLst/>
            <a:gdLst/>
            <a:ahLst/>
            <a:cxnLst/>
            <a:rect r="r" b="b" t="t" l="l"/>
            <a:pathLst>
              <a:path h="324263" w="2622717">
                <a:moveTo>
                  <a:pt x="0" y="0"/>
                </a:moveTo>
                <a:lnTo>
                  <a:pt x="2622717" y="0"/>
                </a:lnTo>
                <a:lnTo>
                  <a:pt x="2622717" y="324263"/>
                </a:lnTo>
                <a:lnTo>
                  <a:pt x="0" y="32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341767" y="7018744"/>
            <a:ext cx="5049493" cy="3001772"/>
          </a:xfrm>
          <a:custGeom>
            <a:avLst/>
            <a:gdLst/>
            <a:ahLst/>
            <a:cxnLst/>
            <a:rect r="r" b="b" t="t" l="l"/>
            <a:pathLst>
              <a:path h="3001772" w="5049493">
                <a:moveTo>
                  <a:pt x="0" y="0"/>
                </a:moveTo>
                <a:lnTo>
                  <a:pt x="5049493" y="0"/>
                </a:lnTo>
                <a:lnTo>
                  <a:pt x="5049493" y="3001772"/>
                </a:lnTo>
                <a:lnTo>
                  <a:pt x="0" y="30017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037331" y="3357396"/>
            <a:ext cx="11561040" cy="4638202"/>
          </a:xfrm>
          <a:prstGeom prst="rect">
            <a:avLst/>
          </a:prstGeom>
        </p:spPr>
        <p:txBody>
          <a:bodyPr anchor="t" rtlCol="false" tIns="0" lIns="0" bIns="0" rIns="0">
            <a:spAutoFit/>
          </a:bodyPr>
          <a:lstStyle/>
          <a:p>
            <a:pPr algn="just" marL="813644" indent="-406822" lvl="1">
              <a:lnSpc>
                <a:spcPts val="5276"/>
              </a:lnSpc>
              <a:spcBef>
                <a:spcPct val="0"/>
              </a:spcBef>
              <a:buFont typeface="Arial"/>
              <a:buChar char="•"/>
            </a:pPr>
            <a:r>
              <a:rPr lang="en-US" sz="3768" strike="noStrike" u="none">
                <a:solidFill>
                  <a:srgbClr val="000000"/>
                </a:solidFill>
                <a:latin typeface="Agbalumo"/>
                <a:ea typeface="Agbalumo"/>
                <a:cs typeface="Agbalumo"/>
                <a:sym typeface="Agbalumo"/>
              </a:rPr>
              <a:t>Trong thời đại công nghệ tiếp nối công nghệ hiện nay, việc xử lý và quản lý dữ liệu không chỉ đơn giản là việc lưu trữ mà còn đòi hỏi sự </a:t>
            </a:r>
            <a:r>
              <a:rPr lang="en-US" sz="3768" strike="noStrike">
                <a:solidFill>
                  <a:srgbClr val="00BF63"/>
                </a:solidFill>
                <a:latin typeface="Agbalumo"/>
                <a:ea typeface="Agbalumo"/>
                <a:cs typeface="Agbalumo"/>
                <a:sym typeface="Agbalumo"/>
              </a:rPr>
              <a:t>nhanh chóng và dễ dàng</a:t>
            </a:r>
            <a:r>
              <a:rPr lang="en-US" sz="3768" strike="noStrike" u="none">
                <a:solidFill>
                  <a:srgbClr val="000000"/>
                </a:solidFill>
                <a:latin typeface="Agbalumo"/>
                <a:ea typeface="Agbalumo"/>
                <a:cs typeface="Agbalumo"/>
                <a:sym typeface="Agbalumo"/>
              </a:rPr>
              <a:t> thao tác với dữ liệu. </a:t>
            </a:r>
          </a:p>
          <a:p>
            <a:pPr algn="just" marL="813644" indent="-406822" lvl="1">
              <a:lnSpc>
                <a:spcPts val="5276"/>
              </a:lnSpc>
              <a:spcBef>
                <a:spcPct val="0"/>
              </a:spcBef>
              <a:buFont typeface="Arial"/>
              <a:buChar char="•"/>
            </a:pPr>
            <a:r>
              <a:rPr lang="en-US" sz="3768" strike="noStrike" u="none">
                <a:solidFill>
                  <a:srgbClr val="000000"/>
                </a:solidFill>
                <a:latin typeface="Agbalumo"/>
                <a:ea typeface="Agbalumo"/>
                <a:cs typeface="Agbalumo"/>
                <a:sym typeface="Agbalumo"/>
              </a:rPr>
              <a:t>Do đó, các ứng dụng web hiện đại đang dần giúp cho người dùng thao tác với dữ liệu một </a:t>
            </a:r>
            <a:r>
              <a:rPr lang="en-US" sz="3768" strike="noStrike" u="none">
                <a:solidFill>
                  <a:srgbClr val="00BF63"/>
                </a:solidFill>
                <a:latin typeface="Agbalumo"/>
                <a:ea typeface="Agbalumo"/>
                <a:cs typeface="Agbalumo"/>
                <a:sym typeface="Agbalumo"/>
              </a:rPr>
              <a:t>cách dễ nhìn, dễ sử dụng và hiệu quả nhanh. </a:t>
            </a:r>
          </a:p>
        </p:txBody>
      </p:sp>
      <p:sp>
        <p:nvSpPr>
          <p:cNvPr name="Freeform 13" id="13"/>
          <p:cNvSpPr/>
          <p:nvPr/>
        </p:nvSpPr>
        <p:spPr>
          <a:xfrm flipH="false" flipV="false" rot="0">
            <a:off x="13684642" y="928026"/>
            <a:ext cx="2207193" cy="2062722"/>
          </a:xfrm>
          <a:custGeom>
            <a:avLst/>
            <a:gdLst/>
            <a:ahLst/>
            <a:cxnLst/>
            <a:rect r="r" b="b" t="t" l="l"/>
            <a:pathLst>
              <a:path h="2062722" w="2207193">
                <a:moveTo>
                  <a:pt x="0" y="0"/>
                </a:moveTo>
                <a:lnTo>
                  <a:pt x="2207193" y="0"/>
                </a:lnTo>
                <a:lnTo>
                  <a:pt x="2207193" y="2062722"/>
                </a:lnTo>
                <a:lnTo>
                  <a:pt x="0" y="2062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5579492" y="1209796"/>
            <a:ext cx="6358160" cy="1108524"/>
          </a:xfrm>
          <a:prstGeom prst="rect">
            <a:avLst/>
          </a:prstGeom>
        </p:spPr>
        <p:txBody>
          <a:bodyPr anchor="t" rtlCol="false" tIns="0" lIns="0" bIns="0" rIns="0">
            <a:spAutoFit/>
          </a:bodyPr>
          <a:lstStyle/>
          <a:p>
            <a:pPr algn="ctr">
              <a:lnSpc>
                <a:spcPts val="9145"/>
              </a:lnSpc>
              <a:spcBef>
                <a:spcPct val="0"/>
              </a:spcBef>
            </a:pPr>
            <a:r>
              <a:rPr lang="en-US" b="true" sz="6532">
                <a:solidFill>
                  <a:srgbClr val="2D09E0"/>
                </a:solidFill>
                <a:latin typeface="Faustina Bold"/>
                <a:ea typeface="Faustina Bold"/>
                <a:cs typeface="Faustina Bold"/>
                <a:sym typeface="Faustina Bold"/>
              </a:rPr>
              <a:t>Mở đầu</a:t>
            </a:r>
          </a:p>
        </p:txBody>
      </p:sp>
      <p:sp>
        <p:nvSpPr>
          <p:cNvPr name="TextBox 15" id="15"/>
          <p:cNvSpPr txBox="true"/>
          <p:nvPr/>
        </p:nvSpPr>
        <p:spPr>
          <a:xfrm rot="0">
            <a:off x="2859200" y="2385202"/>
            <a:ext cx="4847016" cy="788497"/>
          </a:xfrm>
          <a:prstGeom prst="rect">
            <a:avLst/>
          </a:prstGeom>
        </p:spPr>
        <p:txBody>
          <a:bodyPr anchor="t" rtlCol="false" tIns="0" lIns="0" bIns="0" rIns="0">
            <a:spAutoFit/>
          </a:bodyPr>
          <a:lstStyle/>
          <a:p>
            <a:pPr algn="l">
              <a:lnSpc>
                <a:spcPts val="6414"/>
              </a:lnSpc>
            </a:pPr>
            <a:r>
              <a:rPr lang="en-US" b="true" sz="4581">
                <a:solidFill>
                  <a:srgbClr val="BE1C0C"/>
                </a:solidFill>
                <a:latin typeface="Maven Pro Bold"/>
                <a:ea typeface="Maven Pro Bold"/>
                <a:cs typeface="Maven Pro Bold"/>
                <a:sym typeface="Maven Pro Bold"/>
              </a:rPr>
              <a:t>Lý do chọn đề tài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037331" y="2030095"/>
            <a:ext cx="13649521" cy="7058762"/>
            <a:chOff x="0" y="0"/>
            <a:chExt cx="3594936" cy="1859098"/>
          </a:xfrm>
        </p:grpSpPr>
        <p:sp>
          <p:nvSpPr>
            <p:cNvPr name="Freeform 4" id="4"/>
            <p:cNvSpPr/>
            <p:nvPr/>
          </p:nvSpPr>
          <p:spPr>
            <a:xfrm flipH="false" flipV="false" rot="0">
              <a:off x="0" y="0"/>
              <a:ext cx="3594936" cy="1859098"/>
            </a:xfrm>
            <a:custGeom>
              <a:avLst/>
              <a:gdLst/>
              <a:ahLst/>
              <a:cxnLst/>
              <a:rect r="r" b="b" t="t" l="l"/>
              <a:pathLst>
                <a:path h="1859098" w="3594936">
                  <a:moveTo>
                    <a:pt x="0" y="0"/>
                  </a:moveTo>
                  <a:lnTo>
                    <a:pt x="3594936" y="0"/>
                  </a:lnTo>
                  <a:lnTo>
                    <a:pt x="3594936" y="1859098"/>
                  </a:lnTo>
                  <a:lnTo>
                    <a:pt x="0" y="1859098"/>
                  </a:ln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3594936" cy="1906723"/>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147716">
            <a:off x="2234167" y="857931"/>
            <a:ext cx="13819666" cy="7937771"/>
            <a:chOff x="0" y="0"/>
            <a:chExt cx="3639747" cy="2090606"/>
          </a:xfrm>
        </p:grpSpPr>
        <p:sp>
          <p:nvSpPr>
            <p:cNvPr name="Freeform 7" id="7"/>
            <p:cNvSpPr/>
            <p:nvPr/>
          </p:nvSpPr>
          <p:spPr>
            <a:xfrm flipH="false" flipV="false" rot="0">
              <a:off x="0" y="0"/>
              <a:ext cx="3639747" cy="2090606"/>
            </a:xfrm>
            <a:custGeom>
              <a:avLst/>
              <a:gdLst/>
              <a:ahLst/>
              <a:cxnLst/>
              <a:rect r="r" b="b" t="t" l="l"/>
              <a:pathLst>
                <a:path h="2090606" w="3639747">
                  <a:moveTo>
                    <a:pt x="6162" y="0"/>
                  </a:moveTo>
                  <a:lnTo>
                    <a:pt x="3633585" y="0"/>
                  </a:lnTo>
                  <a:cubicBezTo>
                    <a:pt x="3635219" y="0"/>
                    <a:pt x="3636787" y="649"/>
                    <a:pt x="3637942" y="1805"/>
                  </a:cubicBezTo>
                  <a:cubicBezTo>
                    <a:pt x="3639098" y="2961"/>
                    <a:pt x="3639747" y="4528"/>
                    <a:pt x="3639747" y="6162"/>
                  </a:cubicBezTo>
                  <a:lnTo>
                    <a:pt x="3639747" y="2084444"/>
                  </a:lnTo>
                  <a:cubicBezTo>
                    <a:pt x="3639747" y="2087847"/>
                    <a:pt x="3636988" y="2090606"/>
                    <a:pt x="3633585" y="2090606"/>
                  </a:cubicBezTo>
                  <a:lnTo>
                    <a:pt x="6162" y="2090606"/>
                  </a:lnTo>
                  <a:cubicBezTo>
                    <a:pt x="2759" y="2090606"/>
                    <a:pt x="0" y="2087847"/>
                    <a:pt x="0" y="2084444"/>
                  </a:cubicBezTo>
                  <a:lnTo>
                    <a:pt x="0" y="6162"/>
                  </a:lnTo>
                  <a:cubicBezTo>
                    <a:pt x="0" y="2759"/>
                    <a:pt x="2759" y="0"/>
                    <a:pt x="6162" y="0"/>
                  </a:cubicBezTo>
                  <a:close/>
                </a:path>
              </a:pathLst>
            </a:custGeom>
            <a:solidFill>
              <a:srgbClr val="FFFFFF"/>
            </a:solidFill>
            <a:ln w="38100" cap="sq">
              <a:solidFill>
                <a:srgbClr val="000000"/>
              </a:solidFill>
              <a:prstDash val="solid"/>
              <a:miter/>
            </a:ln>
          </p:spPr>
        </p:sp>
        <p:sp>
          <p:nvSpPr>
            <p:cNvPr name="TextBox 8" id="8"/>
            <p:cNvSpPr txBox="true"/>
            <p:nvPr/>
          </p:nvSpPr>
          <p:spPr>
            <a:xfrm>
              <a:off x="0" y="-47625"/>
              <a:ext cx="3639747" cy="2138231"/>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6924905" y="454606"/>
            <a:ext cx="3667332" cy="946839"/>
          </a:xfrm>
          <a:custGeom>
            <a:avLst/>
            <a:gdLst/>
            <a:ahLst/>
            <a:cxnLst/>
            <a:rect r="r" b="b" t="t" l="l"/>
            <a:pathLst>
              <a:path h="946839" w="3667332">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303355" y="2818820"/>
            <a:ext cx="2622717" cy="324263"/>
          </a:xfrm>
          <a:custGeom>
            <a:avLst/>
            <a:gdLst/>
            <a:ahLst/>
            <a:cxnLst/>
            <a:rect r="r" b="b" t="t" l="l"/>
            <a:pathLst>
              <a:path h="324263" w="2622717">
                <a:moveTo>
                  <a:pt x="0" y="0"/>
                </a:moveTo>
                <a:lnTo>
                  <a:pt x="2622717" y="0"/>
                </a:lnTo>
                <a:lnTo>
                  <a:pt x="2622717" y="324263"/>
                </a:lnTo>
                <a:lnTo>
                  <a:pt x="0" y="32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3098549">
            <a:off x="-654821" y="7786618"/>
            <a:ext cx="4596182" cy="2732293"/>
          </a:xfrm>
          <a:custGeom>
            <a:avLst/>
            <a:gdLst/>
            <a:ahLst/>
            <a:cxnLst/>
            <a:rect r="r" b="b" t="t" l="l"/>
            <a:pathLst>
              <a:path h="2732293" w="4596182">
                <a:moveTo>
                  <a:pt x="0" y="0"/>
                </a:moveTo>
                <a:lnTo>
                  <a:pt x="4596183" y="0"/>
                </a:lnTo>
                <a:lnTo>
                  <a:pt x="4596183" y="2732292"/>
                </a:lnTo>
                <a:lnTo>
                  <a:pt x="0" y="27322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508985" y="3028783"/>
            <a:ext cx="11270030" cy="6327024"/>
          </a:xfrm>
          <a:prstGeom prst="rect">
            <a:avLst/>
          </a:prstGeom>
        </p:spPr>
        <p:txBody>
          <a:bodyPr anchor="t" rtlCol="false" tIns="0" lIns="0" bIns="0" rIns="0">
            <a:spAutoFit/>
          </a:bodyPr>
          <a:lstStyle/>
          <a:p>
            <a:pPr algn="just" marL="741008" indent="-370504" lvl="1">
              <a:lnSpc>
                <a:spcPts val="6349"/>
              </a:lnSpc>
              <a:buFont typeface="Arial"/>
              <a:buChar char="•"/>
            </a:pPr>
            <a:r>
              <a:rPr lang="en-US" sz="3432">
                <a:solidFill>
                  <a:srgbClr val="000000"/>
                </a:solidFill>
                <a:latin typeface="Agbalumo"/>
                <a:ea typeface="Agbalumo"/>
                <a:cs typeface="Agbalumo"/>
                <a:sym typeface="Agbalumo"/>
              </a:rPr>
              <a:t>Xây dựng được ứng dụng web </a:t>
            </a:r>
            <a:r>
              <a:rPr lang="en-US" sz="3432">
                <a:solidFill>
                  <a:srgbClr val="29B473"/>
                </a:solidFill>
                <a:latin typeface="Agbalumo"/>
                <a:ea typeface="Agbalumo"/>
                <a:cs typeface="Agbalumo"/>
                <a:sym typeface="Agbalumo"/>
              </a:rPr>
              <a:t>cho phép sắp xếp</a:t>
            </a:r>
            <a:r>
              <a:rPr lang="en-US" sz="3432">
                <a:solidFill>
                  <a:srgbClr val="000000"/>
                </a:solidFill>
                <a:latin typeface="Agbalumo"/>
                <a:ea typeface="Agbalumo"/>
                <a:cs typeface="Agbalumo"/>
                <a:sym typeface="Agbalumo"/>
              </a:rPr>
              <a:t> các học phần .</a:t>
            </a:r>
          </a:p>
          <a:p>
            <a:pPr algn="just" marL="741008" indent="-370504" lvl="1">
              <a:lnSpc>
                <a:spcPts val="6349"/>
              </a:lnSpc>
              <a:buFont typeface="Arial"/>
              <a:buChar char="•"/>
            </a:pPr>
            <a:r>
              <a:rPr lang="en-US" sz="3432">
                <a:solidFill>
                  <a:srgbClr val="000000"/>
                </a:solidFill>
                <a:latin typeface="Agbalumo"/>
                <a:ea typeface="Agbalumo"/>
                <a:cs typeface="Agbalumo"/>
                <a:sym typeface="Agbalumo"/>
              </a:rPr>
              <a:t> Thao tác </a:t>
            </a:r>
            <a:r>
              <a:rPr lang="en-US" sz="3432">
                <a:solidFill>
                  <a:srgbClr val="29B473"/>
                </a:solidFill>
                <a:latin typeface="Agbalumo"/>
                <a:ea typeface="Agbalumo"/>
                <a:cs typeface="Agbalumo"/>
                <a:sym typeface="Agbalumo"/>
              </a:rPr>
              <a:t>kéo và thả dữ liệu</a:t>
            </a:r>
            <a:r>
              <a:rPr lang="en-US" sz="3432">
                <a:solidFill>
                  <a:srgbClr val="000000"/>
                </a:solidFill>
                <a:latin typeface="Agbalumo"/>
                <a:ea typeface="Agbalumo"/>
                <a:cs typeface="Agbalumo"/>
                <a:sym typeface="Agbalumo"/>
              </a:rPr>
              <a:t> một cách dễ dàng hơn, nhanh chóng hơn, tiết kiệm thời gian hơn .</a:t>
            </a:r>
          </a:p>
          <a:p>
            <a:pPr algn="just" marL="741008" indent="-370504" lvl="1">
              <a:lnSpc>
                <a:spcPts val="6349"/>
              </a:lnSpc>
              <a:buFont typeface="Arial"/>
              <a:buChar char="•"/>
            </a:pPr>
            <a:r>
              <a:rPr lang="en-US" sz="3432">
                <a:solidFill>
                  <a:srgbClr val="000000"/>
                </a:solidFill>
                <a:latin typeface="Agbalumo"/>
                <a:ea typeface="Agbalumo"/>
                <a:cs typeface="Agbalumo"/>
                <a:sym typeface="Agbalumo"/>
              </a:rPr>
              <a:t>C</a:t>
            </a:r>
            <a:r>
              <a:rPr lang="en-US" sz="3432">
                <a:solidFill>
                  <a:srgbClr val="000000"/>
                </a:solidFill>
                <a:latin typeface="Agbalumo"/>
                <a:ea typeface="Agbalumo"/>
                <a:cs typeface="Agbalumo"/>
                <a:sym typeface="Agbalumo"/>
              </a:rPr>
              <a:t>ác cột như (số tín chỉ, tổng tiết, lý thuyết, thực hành) sẽ được </a:t>
            </a:r>
            <a:r>
              <a:rPr lang="en-US" sz="3432">
                <a:solidFill>
                  <a:srgbClr val="29B473"/>
                </a:solidFill>
                <a:latin typeface="Agbalumo"/>
                <a:ea typeface="Agbalumo"/>
                <a:cs typeface="Agbalumo"/>
                <a:sym typeface="Agbalumo"/>
              </a:rPr>
              <a:t>tính tổng</a:t>
            </a:r>
            <a:r>
              <a:rPr lang="en-US" sz="3432">
                <a:solidFill>
                  <a:srgbClr val="000000"/>
                </a:solidFill>
                <a:latin typeface="Agbalumo"/>
                <a:ea typeface="Agbalumo"/>
                <a:cs typeface="Agbalumo"/>
                <a:sym typeface="Agbalumo"/>
              </a:rPr>
              <a:t>, và lưu được về máy tính khi hoàn thành việc sắp xếp.</a:t>
            </a:r>
          </a:p>
          <a:p>
            <a:pPr algn="just">
              <a:lnSpc>
                <a:spcPts val="6349"/>
              </a:lnSpc>
            </a:pPr>
          </a:p>
        </p:txBody>
      </p:sp>
      <p:sp>
        <p:nvSpPr>
          <p:cNvPr name="Freeform 13" id="13"/>
          <p:cNvSpPr/>
          <p:nvPr/>
        </p:nvSpPr>
        <p:spPr>
          <a:xfrm flipH="false" flipV="false" rot="0">
            <a:off x="15029850" y="7472766"/>
            <a:ext cx="3893814" cy="2814234"/>
          </a:xfrm>
          <a:custGeom>
            <a:avLst/>
            <a:gdLst/>
            <a:ahLst/>
            <a:cxnLst/>
            <a:rect r="r" b="b" t="t" l="l"/>
            <a:pathLst>
              <a:path h="2814234" w="3893814">
                <a:moveTo>
                  <a:pt x="0" y="0"/>
                </a:moveTo>
                <a:lnTo>
                  <a:pt x="3893815" y="0"/>
                </a:lnTo>
                <a:lnTo>
                  <a:pt x="3893815" y="2814234"/>
                </a:lnTo>
                <a:lnTo>
                  <a:pt x="0" y="2814234"/>
                </a:lnTo>
                <a:lnTo>
                  <a:pt x="0" y="0"/>
                </a:lnTo>
                <a:close/>
              </a:path>
            </a:pathLst>
          </a:custGeom>
          <a:blipFill>
            <a:blip r:embed="rId9"/>
            <a:stretch>
              <a:fillRect l="-7247" t="0" r="-7247" b="0"/>
            </a:stretch>
          </a:blipFill>
        </p:spPr>
      </p:sp>
      <p:sp>
        <p:nvSpPr>
          <p:cNvPr name="TextBox 14" id="14"/>
          <p:cNvSpPr txBox="true"/>
          <p:nvPr/>
        </p:nvSpPr>
        <p:spPr>
          <a:xfrm rot="0">
            <a:off x="5579492" y="1209796"/>
            <a:ext cx="6358160" cy="1108524"/>
          </a:xfrm>
          <a:prstGeom prst="rect">
            <a:avLst/>
          </a:prstGeom>
        </p:spPr>
        <p:txBody>
          <a:bodyPr anchor="t" rtlCol="false" tIns="0" lIns="0" bIns="0" rIns="0">
            <a:spAutoFit/>
          </a:bodyPr>
          <a:lstStyle/>
          <a:p>
            <a:pPr algn="ctr">
              <a:lnSpc>
                <a:spcPts val="9145"/>
              </a:lnSpc>
              <a:spcBef>
                <a:spcPct val="0"/>
              </a:spcBef>
            </a:pPr>
            <a:r>
              <a:rPr lang="en-US" b="true" sz="6532">
                <a:solidFill>
                  <a:srgbClr val="2D09E0"/>
                </a:solidFill>
                <a:latin typeface="Faustina Bold"/>
                <a:ea typeface="Faustina Bold"/>
                <a:cs typeface="Faustina Bold"/>
                <a:sym typeface="Faustina Bold"/>
              </a:rPr>
              <a:t>Mở đầu</a:t>
            </a:r>
          </a:p>
        </p:txBody>
      </p:sp>
      <p:sp>
        <p:nvSpPr>
          <p:cNvPr name="TextBox 15" id="15"/>
          <p:cNvSpPr txBox="true"/>
          <p:nvPr/>
        </p:nvSpPr>
        <p:spPr>
          <a:xfrm rot="0">
            <a:off x="3037331" y="2331091"/>
            <a:ext cx="4847016" cy="811992"/>
          </a:xfrm>
          <a:prstGeom prst="rect">
            <a:avLst/>
          </a:prstGeom>
        </p:spPr>
        <p:txBody>
          <a:bodyPr anchor="t" rtlCol="false" tIns="0" lIns="0" bIns="0" rIns="0">
            <a:spAutoFit/>
          </a:bodyPr>
          <a:lstStyle/>
          <a:p>
            <a:pPr algn="l">
              <a:lnSpc>
                <a:spcPts val="6694"/>
              </a:lnSpc>
            </a:pPr>
            <a:r>
              <a:rPr lang="en-US" b="true" sz="4781">
                <a:solidFill>
                  <a:srgbClr val="BE1C0C"/>
                </a:solidFill>
                <a:latin typeface="Maven Pro Bold"/>
                <a:ea typeface="Maven Pro Bold"/>
                <a:cs typeface="Maven Pro Bold"/>
                <a:sym typeface="Maven Pro Bold"/>
              </a:rPr>
              <a:t>Mục tiêu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066749" y="1084322"/>
            <a:ext cx="14154503" cy="8229600"/>
            <a:chOff x="0" y="0"/>
            <a:chExt cx="3727935" cy="2167467"/>
          </a:xfrm>
        </p:grpSpPr>
        <p:sp>
          <p:nvSpPr>
            <p:cNvPr name="Freeform 4" id="4"/>
            <p:cNvSpPr/>
            <p:nvPr/>
          </p:nvSpPr>
          <p:spPr>
            <a:xfrm flipH="false" flipV="false" rot="0">
              <a:off x="0" y="0"/>
              <a:ext cx="3727935" cy="2167467"/>
            </a:xfrm>
            <a:custGeom>
              <a:avLst/>
              <a:gdLst/>
              <a:ahLst/>
              <a:cxnLst/>
              <a:rect r="r" b="b" t="t" l="l"/>
              <a:pathLst>
                <a:path h="2167467" w="3727935">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sp>
        <p:sp>
          <p:nvSpPr>
            <p:cNvPr name="TextBox 5" id="5"/>
            <p:cNvSpPr txBox="true"/>
            <p:nvPr/>
          </p:nvSpPr>
          <p:spPr>
            <a:xfrm>
              <a:off x="0" y="-47625"/>
              <a:ext cx="3727935" cy="2215092"/>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689291" y="8299597"/>
            <a:ext cx="1378582" cy="13785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1112079" y="8568528"/>
            <a:ext cx="533006" cy="689772"/>
          </a:xfrm>
          <a:custGeom>
            <a:avLst/>
            <a:gdLst/>
            <a:ahLst/>
            <a:cxnLst/>
            <a:rect r="r" b="b" t="t" l="l"/>
            <a:pathLst>
              <a:path h="689772" w="533006">
                <a:moveTo>
                  <a:pt x="0" y="0"/>
                </a:moveTo>
                <a:lnTo>
                  <a:pt x="533006" y="0"/>
                </a:lnTo>
                <a:lnTo>
                  <a:pt x="533006" y="689772"/>
                </a:lnTo>
                <a:lnTo>
                  <a:pt x="0" y="689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3834676" y="8750898"/>
            <a:ext cx="3622253" cy="1577350"/>
          </a:xfrm>
          <a:custGeom>
            <a:avLst/>
            <a:gdLst/>
            <a:ahLst/>
            <a:cxnLst/>
            <a:rect r="r" b="b" t="t" l="l"/>
            <a:pathLst>
              <a:path h="1577350" w="3622253">
                <a:moveTo>
                  <a:pt x="0" y="0"/>
                </a:moveTo>
                <a:lnTo>
                  <a:pt x="3622254" y="0"/>
                </a:lnTo>
                <a:lnTo>
                  <a:pt x="3622254" y="1577350"/>
                </a:lnTo>
                <a:lnTo>
                  <a:pt x="0" y="1577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066749" y="2441286"/>
            <a:ext cx="2421135" cy="1614090"/>
          </a:xfrm>
          <a:custGeom>
            <a:avLst/>
            <a:gdLst/>
            <a:ahLst/>
            <a:cxnLst/>
            <a:rect r="r" b="b" t="t" l="l"/>
            <a:pathLst>
              <a:path h="1614090" w="2421135">
                <a:moveTo>
                  <a:pt x="0" y="0"/>
                </a:moveTo>
                <a:lnTo>
                  <a:pt x="2421135" y="0"/>
                </a:lnTo>
                <a:lnTo>
                  <a:pt x="2421135" y="1614090"/>
                </a:lnTo>
                <a:lnTo>
                  <a:pt x="0" y="1614090"/>
                </a:lnTo>
                <a:lnTo>
                  <a:pt x="0" y="0"/>
                </a:lnTo>
                <a:close/>
              </a:path>
            </a:pathLst>
          </a:custGeom>
          <a:blipFill>
            <a:blip r:embed="rId7"/>
            <a:stretch>
              <a:fillRect l="0" t="0" r="0" b="0"/>
            </a:stretch>
          </a:blipFill>
        </p:spPr>
      </p:sp>
      <p:sp>
        <p:nvSpPr>
          <p:cNvPr name="Freeform 12" id="12"/>
          <p:cNvSpPr/>
          <p:nvPr/>
        </p:nvSpPr>
        <p:spPr>
          <a:xfrm flipH="false" flipV="false" rot="0">
            <a:off x="10035866" y="2409175"/>
            <a:ext cx="1811173" cy="1713418"/>
          </a:xfrm>
          <a:custGeom>
            <a:avLst/>
            <a:gdLst/>
            <a:ahLst/>
            <a:cxnLst/>
            <a:rect r="r" b="b" t="t" l="l"/>
            <a:pathLst>
              <a:path h="1713418" w="1811173">
                <a:moveTo>
                  <a:pt x="0" y="0"/>
                </a:moveTo>
                <a:lnTo>
                  <a:pt x="1811173" y="0"/>
                </a:lnTo>
                <a:lnTo>
                  <a:pt x="1811173" y="1713418"/>
                </a:lnTo>
                <a:lnTo>
                  <a:pt x="0" y="1713418"/>
                </a:lnTo>
                <a:lnTo>
                  <a:pt x="0" y="0"/>
                </a:lnTo>
                <a:close/>
              </a:path>
            </a:pathLst>
          </a:custGeom>
          <a:blipFill>
            <a:blip r:embed="rId8"/>
            <a:stretch>
              <a:fillRect l="0" t="0" r="0" b="0"/>
            </a:stretch>
          </a:blipFill>
        </p:spPr>
      </p:sp>
      <p:sp>
        <p:nvSpPr>
          <p:cNvPr name="TextBox 13" id="13"/>
          <p:cNvSpPr txBox="true"/>
          <p:nvPr/>
        </p:nvSpPr>
        <p:spPr>
          <a:xfrm rot="0">
            <a:off x="4936409" y="1291760"/>
            <a:ext cx="8762207" cy="1117414"/>
          </a:xfrm>
          <a:prstGeom prst="rect">
            <a:avLst/>
          </a:prstGeom>
        </p:spPr>
        <p:txBody>
          <a:bodyPr anchor="t" rtlCol="false" tIns="0" lIns="0" bIns="0" rIns="0">
            <a:spAutoFit/>
          </a:bodyPr>
          <a:lstStyle/>
          <a:p>
            <a:pPr algn="ctr">
              <a:lnSpc>
                <a:spcPts val="9285"/>
              </a:lnSpc>
              <a:spcBef>
                <a:spcPct val="0"/>
              </a:spcBef>
            </a:pPr>
            <a:r>
              <a:rPr lang="en-US" b="true" sz="6632">
                <a:solidFill>
                  <a:srgbClr val="BE1C0C"/>
                </a:solidFill>
                <a:latin typeface="Faustina Bold"/>
                <a:ea typeface="Faustina Bold"/>
                <a:cs typeface="Faustina Bold"/>
                <a:sym typeface="Faustina Bold"/>
              </a:rPr>
              <a:t>1. TỔNG QUAN</a:t>
            </a:r>
          </a:p>
        </p:txBody>
      </p:sp>
      <p:sp>
        <p:nvSpPr>
          <p:cNvPr name="TextBox 14" id="14"/>
          <p:cNvSpPr txBox="true"/>
          <p:nvPr/>
        </p:nvSpPr>
        <p:spPr>
          <a:xfrm rot="0">
            <a:off x="3020004" y="4289056"/>
            <a:ext cx="5900508" cy="4556792"/>
          </a:xfrm>
          <a:prstGeom prst="rect">
            <a:avLst/>
          </a:prstGeom>
        </p:spPr>
        <p:txBody>
          <a:bodyPr anchor="t" rtlCol="false" tIns="0" lIns="0" bIns="0" rIns="0">
            <a:spAutoFit/>
          </a:bodyPr>
          <a:lstStyle/>
          <a:p>
            <a:pPr algn="just">
              <a:lnSpc>
                <a:spcPts val="4513"/>
              </a:lnSpc>
            </a:pPr>
            <a:r>
              <a:rPr lang="en-US" sz="3223">
                <a:solidFill>
                  <a:srgbClr val="000000"/>
                </a:solidFill>
                <a:latin typeface="Agbalumo"/>
                <a:ea typeface="Agbalumo"/>
                <a:cs typeface="Agbalumo"/>
                <a:sym typeface="Agbalumo"/>
              </a:rPr>
              <a:t>-Xây dựng trang web với giao diện người dùng là các bảng chứa dữ liệu .</a:t>
            </a:r>
          </a:p>
          <a:p>
            <a:pPr algn="just">
              <a:lnSpc>
                <a:spcPts val="4513"/>
              </a:lnSpc>
            </a:pPr>
            <a:r>
              <a:rPr lang="en-US" sz="3223">
                <a:solidFill>
                  <a:srgbClr val="000000"/>
                </a:solidFill>
                <a:latin typeface="Agbalumo"/>
                <a:ea typeface="Agbalumo"/>
                <a:cs typeface="Agbalumo"/>
                <a:sym typeface="Agbalumo"/>
              </a:rPr>
              <a:t> - Sử dụng các ngôn ngữ HTML, CSS, JavaScrip nhằm đem lại giao diện dễ nhìn, dễ thao tác trên trang web đó.</a:t>
            </a:r>
          </a:p>
          <a:p>
            <a:pPr algn="just">
              <a:lnSpc>
                <a:spcPts val="4513"/>
              </a:lnSpc>
            </a:pPr>
          </a:p>
        </p:txBody>
      </p:sp>
      <p:sp>
        <p:nvSpPr>
          <p:cNvPr name="TextBox 15" id="15"/>
          <p:cNvSpPr txBox="true"/>
          <p:nvPr/>
        </p:nvSpPr>
        <p:spPr>
          <a:xfrm rot="0">
            <a:off x="4062558" y="2667844"/>
            <a:ext cx="2757164" cy="1316412"/>
          </a:xfrm>
          <a:prstGeom prst="rect">
            <a:avLst/>
          </a:prstGeom>
        </p:spPr>
        <p:txBody>
          <a:bodyPr anchor="t" rtlCol="false" tIns="0" lIns="0" bIns="0" rIns="0">
            <a:spAutoFit/>
          </a:bodyPr>
          <a:lstStyle/>
          <a:p>
            <a:pPr algn="ctr">
              <a:lnSpc>
                <a:spcPts val="5141"/>
              </a:lnSpc>
            </a:pPr>
            <a:r>
              <a:rPr lang="en-US" b="true" sz="3672">
                <a:solidFill>
                  <a:srgbClr val="2D09E0"/>
                </a:solidFill>
                <a:latin typeface="Poppins Bold"/>
                <a:ea typeface="Poppins Bold"/>
                <a:cs typeface="Poppins Bold"/>
                <a:sym typeface="Poppins Bold"/>
              </a:rPr>
              <a:t>Vấn đề nghiên cứu</a:t>
            </a:r>
          </a:p>
        </p:txBody>
      </p:sp>
      <p:sp>
        <p:nvSpPr>
          <p:cNvPr name="TextBox 16" id="16"/>
          <p:cNvSpPr txBox="true"/>
          <p:nvPr/>
        </p:nvSpPr>
        <p:spPr>
          <a:xfrm rot="0">
            <a:off x="11818678" y="2667844"/>
            <a:ext cx="2467700" cy="1387532"/>
          </a:xfrm>
          <a:prstGeom prst="rect">
            <a:avLst/>
          </a:prstGeom>
        </p:spPr>
        <p:txBody>
          <a:bodyPr anchor="t" rtlCol="false" tIns="0" lIns="0" bIns="0" rIns="0">
            <a:spAutoFit/>
          </a:bodyPr>
          <a:lstStyle/>
          <a:p>
            <a:pPr algn="ctr">
              <a:lnSpc>
                <a:spcPts val="5421"/>
              </a:lnSpc>
            </a:pPr>
            <a:r>
              <a:rPr lang="en-US" b="true" sz="3872">
                <a:solidFill>
                  <a:srgbClr val="2D09E0"/>
                </a:solidFill>
                <a:latin typeface="Poppins Bold"/>
                <a:ea typeface="Poppins Bold"/>
                <a:cs typeface="Poppins Bold"/>
                <a:sym typeface="Poppins Bold"/>
              </a:rPr>
              <a:t>Vai trò ứng dụng</a:t>
            </a:r>
          </a:p>
        </p:txBody>
      </p:sp>
      <p:sp>
        <p:nvSpPr>
          <p:cNvPr name="TextBox 17" id="17"/>
          <p:cNvSpPr txBox="true"/>
          <p:nvPr/>
        </p:nvSpPr>
        <p:spPr>
          <a:xfrm rot="0">
            <a:off x="9873012" y="4205307"/>
            <a:ext cx="6010563" cy="4627295"/>
          </a:xfrm>
          <a:prstGeom prst="rect">
            <a:avLst/>
          </a:prstGeom>
        </p:spPr>
        <p:txBody>
          <a:bodyPr anchor="t" rtlCol="false" tIns="0" lIns="0" bIns="0" rIns="0">
            <a:spAutoFit/>
          </a:bodyPr>
          <a:lstStyle/>
          <a:p>
            <a:pPr algn="just">
              <a:lnSpc>
                <a:spcPts val="4630"/>
              </a:lnSpc>
            </a:pPr>
            <a:r>
              <a:rPr lang="en-US" sz="3283">
                <a:solidFill>
                  <a:srgbClr val="000000"/>
                </a:solidFill>
                <a:latin typeface="Agbalumo"/>
                <a:ea typeface="Agbalumo"/>
                <a:cs typeface="Agbalumo"/>
                <a:sym typeface="Agbalumo"/>
              </a:rPr>
              <a:t>- Cho phép đọc và hiển thị tệp dữ liệu CSV.</a:t>
            </a:r>
          </a:p>
          <a:p>
            <a:pPr algn="just">
              <a:lnSpc>
                <a:spcPts val="4630"/>
              </a:lnSpc>
            </a:pPr>
            <a:r>
              <a:rPr lang="en-US" sz="3283">
                <a:solidFill>
                  <a:srgbClr val="000000"/>
                </a:solidFill>
                <a:latin typeface="Agbalumo"/>
                <a:ea typeface="Agbalumo"/>
                <a:cs typeface="Agbalumo"/>
                <a:sym typeface="Agbalumo"/>
              </a:rPr>
              <a:t>- Thêm tính năng kéo và thả dữ liệu giữa các bảng.</a:t>
            </a:r>
          </a:p>
          <a:p>
            <a:pPr algn="just">
              <a:lnSpc>
                <a:spcPts val="4630"/>
              </a:lnSpc>
            </a:pPr>
            <a:r>
              <a:rPr lang="en-US" sz="3283">
                <a:solidFill>
                  <a:srgbClr val="000000"/>
                </a:solidFill>
                <a:latin typeface="Agbalumo"/>
                <a:ea typeface="Agbalumo"/>
                <a:cs typeface="Agbalumo"/>
                <a:sym typeface="Agbalumo"/>
              </a:rPr>
              <a:t>-Hỗ trợ tính tổng các cột sau mỗi lần thao tác kéo và thả.</a:t>
            </a:r>
          </a:p>
          <a:p>
            <a:pPr algn="just">
              <a:lnSpc>
                <a:spcPts val="4630"/>
              </a:lnSpc>
            </a:pPr>
            <a:r>
              <a:rPr lang="en-US" sz="3283">
                <a:solidFill>
                  <a:srgbClr val="000000"/>
                </a:solidFill>
                <a:latin typeface="Agbalumo"/>
                <a:ea typeface="Agbalumo"/>
                <a:cs typeface="Agbalumo"/>
                <a:sym typeface="Agbalumo"/>
              </a:rPr>
              <a:t>- Cho phép lưu dữ liệu về máy dưới dạng tệp CSV .</a:t>
            </a:r>
          </a:p>
        </p:txBody>
      </p:sp>
      <p:sp>
        <p:nvSpPr>
          <p:cNvPr name="AutoShape 18" id="18"/>
          <p:cNvSpPr/>
          <p:nvPr/>
        </p:nvSpPr>
        <p:spPr>
          <a:xfrm flipH="true">
            <a:off x="9298463" y="4055376"/>
            <a:ext cx="19050" cy="4933512"/>
          </a:xfrm>
          <a:prstGeom prst="line">
            <a:avLst/>
          </a:prstGeom>
          <a:ln cap="flat" w="57150">
            <a:solidFill>
              <a:srgbClr val="00BF63"/>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507359" y="2482148"/>
            <a:ext cx="4359049" cy="4700935"/>
          </a:xfrm>
          <a:custGeom>
            <a:avLst/>
            <a:gdLst/>
            <a:ahLst/>
            <a:cxnLst/>
            <a:rect r="r" b="b" t="t" l="l"/>
            <a:pathLst>
              <a:path h="4700935" w="4359049">
                <a:moveTo>
                  <a:pt x="0" y="0"/>
                </a:moveTo>
                <a:lnTo>
                  <a:pt x="4359049" y="0"/>
                </a:lnTo>
                <a:lnTo>
                  <a:pt x="4359049" y="4700935"/>
                </a:lnTo>
                <a:lnTo>
                  <a:pt x="0" y="47009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39093" y="3116761"/>
            <a:ext cx="2905458" cy="802963"/>
          </a:xfrm>
          <a:custGeom>
            <a:avLst/>
            <a:gdLst/>
            <a:ahLst/>
            <a:cxnLst/>
            <a:rect r="r" b="b" t="t" l="l"/>
            <a:pathLst>
              <a:path h="802963" w="2905458">
                <a:moveTo>
                  <a:pt x="0" y="0"/>
                </a:moveTo>
                <a:lnTo>
                  <a:pt x="2905459" y="0"/>
                </a:lnTo>
                <a:lnTo>
                  <a:pt x="2905459" y="802964"/>
                </a:lnTo>
                <a:lnTo>
                  <a:pt x="0" y="8029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866408" y="2597019"/>
            <a:ext cx="4252532" cy="4586064"/>
          </a:xfrm>
          <a:custGeom>
            <a:avLst/>
            <a:gdLst/>
            <a:ahLst/>
            <a:cxnLst/>
            <a:rect r="r" b="b" t="t" l="l"/>
            <a:pathLst>
              <a:path h="4586064" w="4252532">
                <a:moveTo>
                  <a:pt x="0" y="0"/>
                </a:moveTo>
                <a:lnTo>
                  <a:pt x="4252532" y="0"/>
                </a:lnTo>
                <a:lnTo>
                  <a:pt x="4252532" y="4586064"/>
                </a:lnTo>
                <a:lnTo>
                  <a:pt x="0" y="45860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906416" y="3198625"/>
            <a:ext cx="2560425" cy="707608"/>
          </a:xfrm>
          <a:custGeom>
            <a:avLst/>
            <a:gdLst/>
            <a:ahLst/>
            <a:cxnLst/>
            <a:rect r="r" b="b" t="t" l="l"/>
            <a:pathLst>
              <a:path h="707608" w="2560425">
                <a:moveTo>
                  <a:pt x="0" y="0"/>
                </a:moveTo>
                <a:lnTo>
                  <a:pt x="2560425" y="0"/>
                </a:lnTo>
                <a:lnTo>
                  <a:pt x="2560425" y="707609"/>
                </a:lnTo>
                <a:lnTo>
                  <a:pt x="0" y="707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271095" y="2482148"/>
            <a:ext cx="4359049" cy="4700935"/>
          </a:xfrm>
          <a:custGeom>
            <a:avLst/>
            <a:gdLst/>
            <a:ahLst/>
            <a:cxnLst/>
            <a:rect r="r" b="b" t="t" l="l"/>
            <a:pathLst>
              <a:path h="4700935" w="4359049">
                <a:moveTo>
                  <a:pt x="0" y="0"/>
                </a:moveTo>
                <a:lnTo>
                  <a:pt x="4359049" y="0"/>
                </a:lnTo>
                <a:lnTo>
                  <a:pt x="4359049" y="4700935"/>
                </a:lnTo>
                <a:lnTo>
                  <a:pt x="0" y="47009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170407" y="3109595"/>
            <a:ext cx="2560425" cy="707608"/>
          </a:xfrm>
          <a:custGeom>
            <a:avLst/>
            <a:gdLst/>
            <a:ahLst/>
            <a:cxnLst/>
            <a:rect r="r" b="b" t="t" l="l"/>
            <a:pathLst>
              <a:path h="707608" w="2560425">
                <a:moveTo>
                  <a:pt x="0" y="0"/>
                </a:moveTo>
                <a:lnTo>
                  <a:pt x="2560425" y="0"/>
                </a:lnTo>
                <a:lnTo>
                  <a:pt x="2560425" y="707608"/>
                </a:lnTo>
                <a:lnTo>
                  <a:pt x="0" y="707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98892" y="7469013"/>
            <a:ext cx="5165300" cy="3578574"/>
          </a:xfrm>
          <a:custGeom>
            <a:avLst/>
            <a:gdLst/>
            <a:ahLst/>
            <a:cxnLst/>
            <a:rect r="r" b="b" t="t" l="l"/>
            <a:pathLst>
              <a:path h="3578574" w="5165300">
                <a:moveTo>
                  <a:pt x="0" y="0"/>
                </a:moveTo>
                <a:lnTo>
                  <a:pt x="5165300" y="0"/>
                </a:lnTo>
                <a:lnTo>
                  <a:pt x="5165300" y="3578574"/>
                </a:lnTo>
                <a:lnTo>
                  <a:pt x="0" y="357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54337" y="4410251"/>
            <a:ext cx="2474971" cy="2474971"/>
          </a:xfrm>
          <a:custGeom>
            <a:avLst/>
            <a:gdLst/>
            <a:ahLst/>
            <a:cxnLst/>
            <a:rect r="r" b="b" t="t" l="l"/>
            <a:pathLst>
              <a:path h="2474971" w="2474971">
                <a:moveTo>
                  <a:pt x="0" y="0"/>
                </a:moveTo>
                <a:lnTo>
                  <a:pt x="2474971" y="0"/>
                </a:lnTo>
                <a:lnTo>
                  <a:pt x="2474971" y="2474970"/>
                </a:lnTo>
                <a:lnTo>
                  <a:pt x="0" y="2474970"/>
                </a:lnTo>
                <a:lnTo>
                  <a:pt x="0" y="0"/>
                </a:lnTo>
                <a:close/>
              </a:path>
            </a:pathLst>
          </a:custGeom>
          <a:blipFill>
            <a:blip r:embed="rId13"/>
            <a:stretch>
              <a:fillRect l="0" t="0" r="0" b="0"/>
            </a:stretch>
          </a:blipFill>
        </p:spPr>
      </p:sp>
      <p:sp>
        <p:nvSpPr>
          <p:cNvPr name="Freeform 11" id="11"/>
          <p:cNvSpPr/>
          <p:nvPr/>
        </p:nvSpPr>
        <p:spPr>
          <a:xfrm flipH="false" flipV="false" rot="0">
            <a:off x="13630144" y="2597019"/>
            <a:ext cx="4252532" cy="4586064"/>
          </a:xfrm>
          <a:custGeom>
            <a:avLst/>
            <a:gdLst/>
            <a:ahLst/>
            <a:cxnLst/>
            <a:rect r="r" b="b" t="t" l="l"/>
            <a:pathLst>
              <a:path h="4586064" w="4252532">
                <a:moveTo>
                  <a:pt x="0" y="0"/>
                </a:moveTo>
                <a:lnTo>
                  <a:pt x="4252532" y="0"/>
                </a:lnTo>
                <a:lnTo>
                  <a:pt x="4252532" y="4586064"/>
                </a:lnTo>
                <a:lnTo>
                  <a:pt x="0" y="45860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4476198" y="3212116"/>
            <a:ext cx="2560425" cy="707608"/>
          </a:xfrm>
          <a:custGeom>
            <a:avLst/>
            <a:gdLst/>
            <a:ahLst/>
            <a:cxnLst/>
            <a:rect r="r" b="b" t="t" l="l"/>
            <a:pathLst>
              <a:path h="707608" w="2560425">
                <a:moveTo>
                  <a:pt x="0" y="0"/>
                </a:moveTo>
                <a:lnTo>
                  <a:pt x="2560424" y="0"/>
                </a:lnTo>
                <a:lnTo>
                  <a:pt x="2560424" y="707609"/>
                </a:lnTo>
                <a:lnTo>
                  <a:pt x="0" y="707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650061" y="4410251"/>
            <a:ext cx="2815468" cy="2629078"/>
          </a:xfrm>
          <a:custGeom>
            <a:avLst/>
            <a:gdLst/>
            <a:ahLst/>
            <a:cxnLst/>
            <a:rect r="r" b="b" t="t" l="l"/>
            <a:pathLst>
              <a:path h="2629078" w="2815468">
                <a:moveTo>
                  <a:pt x="0" y="0"/>
                </a:moveTo>
                <a:lnTo>
                  <a:pt x="2815468" y="0"/>
                </a:lnTo>
                <a:lnTo>
                  <a:pt x="2815468" y="2629077"/>
                </a:lnTo>
                <a:lnTo>
                  <a:pt x="0" y="2629077"/>
                </a:lnTo>
                <a:lnTo>
                  <a:pt x="0" y="0"/>
                </a:lnTo>
                <a:close/>
              </a:path>
            </a:pathLst>
          </a:custGeom>
          <a:blipFill>
            <a:blip r:embed="rId14"/>
            <a:stretch>
              <a:fillRect l="0" t="0" r="0" b="0"/>
            </a:stretch>
          </a:blipFill>
        </p:spPr>
      </p:sp>
      <p:sp>
        <p:nvSpPr>
          <p:cNvPr name="Freeform 14" id="14"/>
          <p:cNvSpPr/>
          <p:nvPr/>
        </p:nvSpPr>
        <p:spPr>
          <a:xfrm flipH="false" flipV="false" rot="0">
            <a:off x="10401715" y="4634962"/>
            <a:ext cx="2382843" cy="2179655"/>
          </a:xfrm>
          <a:custGeom>
            <a:avLst/>
            <a:gdLst/>
            <a:ahLst/>
            <a:cxnLst/>
            <a:rect r="r" b="b" t="t" l="l"/>
            <a:pathLst>
              <a:path h="2179655" w="2382843">
                <a:moveTo>
                  <a:pt x="0" y="0"/>
                </a:moveTo>
                <a:lnTo>
                  <a:pt x="2382843" y="0"/>
                </a:lnTo>
                <a:lnTo>
                  <a:pt x="2382843" y="2179655"/>
                </a:lnTo>
                <a:lnTo>
                  <a:pt x="0" y="2179655"/>
                </a:lnTo>
                <a:lnTo>
                  <a:pt x="0" y="0"/>
                </a:lnTo>
                <a:close/>
              </a:path>
            </a:pathLst>
          </a:custGeom>
          <a:blipFill>
            <a:blip r:embed="rId15"/>
            <a:stretch>
              <a:fillRect l="0" t="0" r="0" b="0"/>
            </a:stretch>
          </a:blipFill>
        </p:spPr>
      </p:sp>
      <p:sp>
        <p:nvSpPr>
          <p:cNvPr name="Freeform 15" id="15"/>
          <p:cNvSpPr/>
          <p:nvPr/>
        </p:nvSpPr>
        <p:spPr>
          <a:xfrm flipH="false" flipV="false" rot="0">
            <a:off x="14540079" y="4832615"/>
            <a:ext cx="2529682" cy="1963719"/>
          </a:xfrm>
          <a:custGeom>
            <a:avLst/>
            <a:gdLst/>
            <a:ahLst/>
            <a:cxnLst/>
            <a:rect r="r" b="b" t="t" l="l"/>
            <a:pathLst>
              <a:path h="1963719" w="2529682">
                <a:moveTo>
                  <a:pt x="0" y="0"/>
                </a:moveTo>
                <a:lnTo>
                  <a:pt x="2529681" y="0"/>
                </a:lnTo>
                <a:lnTo>
                  <a:pt x="2529681" y="1963719"/>
                </a:lnTo>
                <a:lnTo>
                  <a:pt x="0" y="1963719"/>
                </a:lnTo>
                <a:lnTo>
                  <a:pt x="0" y="0"/>
                </a:lnTo>
                <a:close/>
              </a:path>
            </a:pathLst>
          </a:custGeom>
          <a:blipFill>
            <a:blip r:embed="rId16"/>
            <a:stretch>
              <a:fillRect l="0" t="0" r="0" b="0"/>
            </a:stretch>
          </a:blipFill>
        </p:spPr>
      </p:sp>
      <p:sp>
        <p:nvSpPr>
          <p:cNvPr name="TextBox 16" id="16"/>
          <p:cNvSpPr txBox="true"/>
          <p:nvPr/>
        </p:nvSpPr>
        <p:spPr>
          <a:xfrm rot="0">
            <a:off x="9738065" y="3067135"/>
            <a:ext cx="3710145" cy="746303"/>
          </a:xfrm>
          <a:prstGeom prst="rect">
            <a:avLst/>
          </a:prstGeom>
        </p:spPr>
        <p:txBody>
          <a:bodyPr anchor="t" rtlCol="false" tIns="0" lIns="0" bIns="0" rIns="0">
            <a:spAutoFit/>
          </a:bodyPr>
          <a:lstStyle/>
          <a:p>
            <a:pPr algn="ctr" marL="0" indent="0" lvl="0">
              <a:lnSpc>
                <a:spcPts val="6115"/>
              </a:lnSpc>
              <a:spcBef>
                <a:spcPct val="0"/>
              </a:spcBef>
            </a:pPr>
            <a:r>
              <a:rPr lang="en-US" sz="4367">
                <a:solidFill>
                  <a:srgbClr val="00BF63"/>
                </a:solidFill>
                <a:latin typeface="Carelia"/>
                <a:ea typeface="Carelia"/>
                <a:cs typeface="Carelia"/>
                <a:sym typeface="Carelia"/>
              </a:rPr>
              <a:t>Theme </a:t>
            </a:r>
          </a:p>
        </p:txBody>
      </p:sp>
      <p:sp>
        <p:nvSpPr>
          <p:cNvPr name="TextBox 17" id="17"/>
          <p:cNvSpPr txBox="true"/>
          <p:nvPr/>
        </p:nvSpPr>
        <p:spPr>
          <a:xfrm rot="0">
            <a:off x="2426602" y="343497"/>
            <a:ext cx="14643158" cy="1228061"/>
          </a:xfrm>
          <a:prstGeom prst="rect">
            <a:avLst/>
          </a:prstGeom>
        </p:spPr>
        <p:txBody>
          <a:bodyPr anchor="t" rtlCol="false" tIns="0" lIns="0" bIns="0" rIns="0">
            <a:spAutoFit/>
          </a:bodyPr>
          <a:lstStyle/>
          <a:p>
            <a:pPr algn="ctr" marL="0" indent="0" lvl="0">
              <a:lnSpc>
                <a:spcPts val="10011"/>
              </a:lnSpc>
              <a:spcBef>
                <a:spcPct val="0"/>
              </a:spcBef>
            </a:pPr>
            <a:r>
              <a:rPr lang="en-US" b="true" sz="7151" spc="715">
                <a:solidFill>
                  <a:srgbClr val="BE1C0C"/>
                </a:solidFill>
                <a:latin typeface="Faustina Bold"/>
                <a:ea typeface="Faustina Bold"/>
                <a:cs typeface="Faustina Bold"/>
                <a:sym typeface="Faustina Bold"/>
              </a:rPr>
              <a:t>2. NGHIÊN CỨU LÝ THUYẾT</a:t>
            </a:r>
          </a:p>
        </p:txBody>
      </p:sp>
      <p:sp>
        <p:nvSpPr>
          <p:cNvPr name="TextBox 18" id="18"/>
          <p:cNvSpPr txBox="true"/>
          <p:nvPr/>
        </p:nvSpPr>
        <p:spPr>
          <a:xfrm rot="0">
            <a:off x="1339093" y="3057610"/>
            <a:ext cx="2905458" cy="894894"/>
          </a:xfrm>
          <a:prstGeom prst="rect">
            <a:avLst/>
          </a:prstGeom>
        </p:spPr>
        <p:txBody>
          <a:bodyPr anchor="t" rtlCol="false" tIns="0" lIns="0" bIns="0" rIns="0">
            <a:spAutoFit/>
          </a:bodyPr>
          <a:lstStyle/>
          <a:p>
            <a:pPr algn="ctr" marL="0" indent="0" lvl="0">
              <a:lnSpc>
                <a:spcPts val="7375"/>
              </a:lnSpc>
              <a:spcBef>
                <a:spcPct val="0"/>
              </a:spcBef>
            </a:pPr>
            <a:r>
              <a:rPr lang="en-US" sz="5267">
                <a:solidFill>
                  <a:srgbClr val="29B473"/>
                </a:solidFill>
                <a:latin typeface="Carelia"/>
                <a:ea typeface="Carelia"/>
                <a:cs typeface="Carelia"/>
                <a:sym typeface="Carelia"/>
              </a:rPr>
              <a:t>HTML</a:t>
            </a:r>
          </a:p>
        </p:txBody>
      </p:sp>
      <p:sp>
        <p:nvSpPr>
          <p:cNvPr name="TextBox 19" id="19"/>
          <p:cNvSpPr txBox="true"/>
          <p:nvPr/>
        </p:nvSpPr>
        <p:spPr>
          <a:xfrm rot="0">
            <a:off x="5331556" y="3142103"/>
            <a:ext cx="3710145" cy="861874"/>
          </a:xfrm>
          <a:prstGeom prst="rect">
            <a:avLst/>
          </a:prstGeom>
        </p:spPr>
        <p:txBody>
          <a:bodyPr anchor="t" rtlCol="false" tIns="0" lIns="0" bIns="0" rIns="0">
            <a:spAutoFit/>
          </a:bodyPr>
          <a:lstStyle/>
          <a:p>
            <a:pPr algn="ctr" marL="0" indent="0" lvl="0">
              <a:lnSpc>
                <a:spcPts val="7095"/>
              </a:lnSpc>
              <a:spcBef>
                <a:spcPct val="0"/>
              </a:spcBef>
            </a:pPr>
            <a:r>
              <a:rPr lang="en-US" sz="5067">
                <a:solidFill>
                  <a:srgbClr val="FAAF40"/>
                </a:solidFill>
                <a:latin typeface="Carelia"/>
                <a:ea typeface="Carelia"/>
                <a:cs typeface="Carelia"/>
                <a:sym typeface="Carelia"/>
              </a:rPr>
              <a:t>CSS</a:t>
            </a:r>
          </a:p>
        </p:txBody>
      </p:sp>
      <p:sp>
        <p:nvSpPr>
          <p:cNvPr name="TextBox 20" id="20"/>
          <p:cNvSpPr txBox="true"/>
          <p:nvPr/>
        </p:nvSpPr>
        <p:spPr>
          <a:xfrm rot="0">
            <a:off x="14096869" y="3202769"/>
            <a:ext cx="3710145" cy="746303"/>
          </a:xfrm>
          <a:prstGeom prst="rect">
            <a:avLst/>
          </a:prstGeom>
        </p:spPr>
        <p:txBody>
          <a:bodyPr anchor="t" rtlCol="false" tIns="0" lIns="0" bIns="0" rIns="0">
            <a:spAutoFit/>
          </a:bodyPr>
          <a:lstStyle/>
          <a:p>
            <a:pPr algn="ctr" marL="0" indent="0" lvl="0">
              <a:lnSpc>
                <a:spcPts val="6115"/>
              </a:lnSpc>
              <a:spcBef>
                <a:spcPct val="0"/>
              </a:spcBef>
            </a:pPr>
            <a:r>
              <a:rPr lang="en-US" sz="4367">
                <a:solidFill>
                  <a:srgbClr val="FAAF40"/>
                </a:solidFill>
                <a:latin typeface="Carelia"/>
                <a:ea typeface="Carelia"/>
                <a:cs typeface="Carelia"/>
                <a:sym typeface="Carelia"/>
              </a:rPr>
              <a:t>Characters</a:t>
            </a:r>
          </a:p>
        </p:txBody>
      </p:sp>
      <p:sp>
        <p:nvSpPr>
          <p:cNvPr name="Freeform 21" id="21"/>
          <p:cNvSpPr/>
          <p:nvPr/>
        </p:nvSpPr>
        <p:spPr>
          <a:xfrm flipH="false" flipV="false" rot="-1052666">
            <a:off x="15181128" y="7749586"/>
            <a:ext cx="2274967" cy="2679297"/>
          </a:xfrm>
          <a:custGeom>
            <a:avLst/>
            <a:gdLst/>
            <a:ahLst/>
            <a:cxnLst/>
            <a:rect r="r" b="b" t="t" l="l"/>
            <a:pathLst>
              <a:path h="2679297" w="2274967">
                <a:moveTo>
                  <a:pt x="0" y="0"/>
                </a:moveTo>
                <a:lnTo>
                  <a:pt x="2274966" y="0"/>
                </a:lnTo>
                <a:lnTo>
                  <a:pt x="2274966" y="2679297"/>
                </a:lnTo>
                <a:lnTo>
                  <a:pt x="0" y="26792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978099" y="2559396"/>
            <a:ext cx="5747050" cy="7397097"/>
            <a:chOff x="0" y="0"/>
            <a:chExt cx="2450333" cy="3153853"/>
          </a:xfrm>
        </p:grpSpPr>
        <p:sp>
          <p:nvSpPr>
            <p:cNvPr name="Freeform 4" id="4"/>
            <p:cNvSpPr/>
            <p:nvPr/>
          </p:nvSpPr>
          <p:spPr>
            <a:xfrm flipH="false" flipV="false" rot="0">
              <a:off x="0" y="0"/>
              <a:ext cx="2450333" cy="3153853"/>
            </a:xfrm>
            <a:custGeom>
              <a:avLst/>
              <a:gdLst/>
              <a:ahLst/>
              <a:cxnLst/>
              <a:rect r="r" b="b" t="t" l="l"/>
              <a:pathLst>
                <a:path h="3153853" w="2450333">
                  <a:moveTo>
                    <a:pt x="41760" y="0"/>
                  </a:moveTo>
                  <a:lnTo>
                    <a:pt x="2408572" y="0"/>
                  </a:lnTo>
                  <a:cubicBezTo>
                    <a:pt x="2419648" y="0"/>
                    <a:pt x="2430270" y="4400"/>
                    <a:pt x="2438101" y="12231"/>
                  </a:cubicBezTo>
                  <a:cubicBezTo>
                    <a:pt x="2445933" y="20063"/>
                    <a:pt x="2450333" y="30685"/>
                    <a:pt x="2450333" y="41760"/>
                  </a:cubicBezTo>
                  <a:lnTo>
                    <a:pt x="2450333" y="3112092"/>
                  </a:lnTo>
                  <a:cubicBezTo>
                    <a:pt x="2450333" y="3135156"/>
                    <a:pt x="2431636" y="3153853"/>
                    <a:pt x="2408572" y="3153853"/>
                  </a:cubicBezTo>
                  <a:lnTo>
                    <a:pt x="41760" y="3153853"/>
                  </a:lnTo>
                  <a:cubicBezTo>
                    <a:pt x="18697" y="3153853"/>
                    <a:pt x="0" y="3135156"/>
                    <a:pt x="0" y="3112092"/>
                  </a:cubicBezTo>
                  <a:lnTo>
                    <a:pt x="0" y="41760"/>
                  </a:lnTo>
                  <a:cubicBezTo>
                    <a:pt x="0" y="18697"/>
                    <a:pt x="18697" y="0"/>
                    <a:pt x="41760"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2450333" cy="3201478"/>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9626581" y="2559396"/>
            <a:ext cx="5048074" cy="7397097"/>
            <a:chOff x="0" y="0"/>
            <a:chExt cx="2152315" cy="3153853"/>
          </a:xfrm>
        </p:grpSpPr>
        <p:sp>
          <p:nvSpPr>
            <p:cNvPr name="Freeform 7" id="7"/>
            <p:cNvSpPr/>
            <p:nvPr/>
          </p:nvSpPr>
          <p:spPr>
            <a:xfrm flipH="false" flipV="false" rot="0">
              <a:off x="0" y="0"/>
              <a:ext cx="2152315" cy="3153853"/>
            </a:xfrm>
            <a:custGeom>
              <a:avLst/>
              <a:gdLst/>
              <a:ahLst/>
              <a:cxnLst/>
              <a:rect r="r" b="b" t="t" l="l"/>
              <a:pathLst>
                <a:path h="3153853" w="2152315">
                  <a:moveTo>
                    <a:pt x="47543" y="0"/>
                  </a:moveTo>
                  <a:lnTo>
                    <a:pt x="2104772" y="0"/>
                  </a:lnTo>
                  <a:cubicBezTo>
                    <a:pt x="2131029" y="0"/>
                    <a:pt x="2152315" y="21286"/>
                    <a:pt x="2152315" y="47543"/>
                  </a:cubicBezTo>
                  <a:lnTo>
                    <a:pt x="2152315" y="3106310"/>
                  </a:lnTo>
                  <a:cubicBezTo>
                    <a:pt x="2152315" y="3132567"/>
                    <a:pt x="2131029" y="3153853"/>
                    <a:pt x="2104772" y="3153853"/>
                  </a:cubicBezTo>
                  <a:lnTo>
                    <a:pt x="47543" y="3153853"/>
                  </a:lnTo>
                  <a:cubicBezTo>
                    <a:pt x="21286" y="3153853"/>
                    <a:pt x="0" y="3132567"/>
                    <a:pt x="0" y="3106310"/>
                  </a:cubicBezTo>
                  <a:lnTo>
                    <a:pt x="0" y="47543"/>
                  </a:lnTo>
                  <a:cubicBezTo>
                    <a:pt x="0" y="21286"/>
                    <a:pt x="21286" y="0"/>
                    <a:pt x="47543" y="0"/>
                  </a:cubicBezTo>
                  <a:close/>
                </a:path>
              </a:pathLst>
            </a:custGeom>
            <a:solidFill>
              <a:srgbClr val="FFFFFF"/>
            </a:solidFill>
            <a:ln w="38100" cap="rnd">
              <a:solidFill>
                <a:srgbClr val="000000"/>
              </a:solidFill>
              <a:prstDash val="solid"/>
              <a:round/>
            </a:ln>
          </p:spPr>
        </p:sp>
        <p:sp>
          <p:nvSpPr>
            <p:cNvPr name="TextBox 8" id="8"/>
            <p:cNvSpPr txBox="true"/>
            <p:nvPr/>
          </p:nvSpPr>
          <p:spPr>
            <a:xfrm>
              <a:off x="0" y="-47625"/>
              <a:ext cx="2152315" cy="3201478"/>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2023959" y="6897975"/>
            <a:ext cx="4793068" cy="3485868"/>
          </a:xfrm>
          <a:custGeom>
            <a:avLst/>
            <a:gdLst/>
            <a:ahLst/>
            <a:cxnLst/>
            <a:rect r="r" b="b" t="t" l="l"/>
            <a:pathLst>
              <a:path h="3485868" w="4793068">
                <a:moveTo>
                  <a:pt x="0" y="0"/>
                </a:moveTo>
                <a:lnTo>
                  <a:pt x="4793068" y="0"/>
                </a:lnTo>
                <a:lnTo>
                  <a:pt x="4793068" y="3485868"/>
                </a:lnTo>
                <a:lnTo>
                  <a:pt x="0" y="3485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127092" y="7392932"/>
            <a:ext cx="3160908" cy="2676895"/>
          </a:xfrm>
          <a:custGeom>
            <a:avLst/>
            <a:gdLst/>
            <a:ahLst/>
            <a:cxnLst/>
            <a:rect r="r" b="b" t="t" l="l"/>
            <a:pathLst>
              <a:path h="2676895" w="3160908">
                <a:moveTo>
                  <a:pt x="0" y="0"/>
                </a:moveTo>
                <a:lnTo>
                  <a:pt x="3160908" y="0"/>
                </a:lnTo>
                <a:lnTo>
                  <a:pt x="3160908" y="2676895"/>
                </a:lnTo>
                <a:lnTo>
                  <a:pt x="0" y="2676895"/>
                </a:lnTo>
                <a:lnTo>
                  <a:pt x="0" y="0"/>
                </a:lnTo>
                <a:close/>
              </a:path>
            </a:pathLst>
          </a:custGeom>
          <a:blipFill>
            <a:blip r:embed="rId5"/>
            <a:stretch>
              <a:fillRect l="-15990" t="0" r="-15990" b="0"/>
            </a:stretch>
          </a:blipFill>
        </p:spPr>
      </p:sp>
      <p:sp>
        <p:nvSpPr>
          <p:cNvPr name="Freeform 11" id="11"/>
          <p:cNvSpPr/>
          <p:nvPr/>
        </p:nvSpPr>
        <p:spPr>
          <a:xfrm flipH="false" flipV="false" rot="0">
            <a:off x="11531034" y="1712696"/>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925258" y="1712696"/>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260363" y="2902296"/>
            <a:ext cx="5182523" cy="5139282"/>
          </a:xfrm>
          <a:custGeom>
            <a:avLst/>
            <a:gdLst/>
            <a:ahLst/>
            <a:cxnLst/>
            <a:rect r="r" b="b" t="t" l="l"/>
            <a:pathLst>
              <a:path h="5139282" w="5182523">
                <a:moveTo>
                  <a:pt x="0" y="0"/>
                </a:moveTo>
                <a:lnTo>
                  <a:pt x="5182523" y="0"/>
                </a:lnTo>
                <a:lnTo>
                  <a:pt x="5182523" y="5139282"/>
                </a:lnTo>
                <a:lnTo>
                  <a:pt x="0" y="5139282"/>
                </a:lnTo>
                <a:lnTo>
                  <a:pt x="0" y="0"/>
                </a:lnTo>
                <a:close/>
              </a:path>
            </a:pathLst>
          </a:custGeom>
          <a:blipFill>
            <a:blip r:embed="rId8"/>
            <a:stretch>
              <a:fillRect l="-13551" t="0" r="-13551" b="0"/>
            </a:stretch>
          </a:blipFill>
        </p:spPr>
      </p:sp>
      <p:sp>
        <p:nvSpPr>
          <p:cNvPr name="Freeform 14" id="14"/>
          <p:cNvSpPr/>
          <p:nvPr/>
        </p:nvSpPr>
        <p:spPr>
          <a:xfrm flipH="false" flipV="false" rot="0">
            <a:off x="9810808" y="2902296"/>
            <a:ext cx="4863846" cy="3601057"/>
          </a:xfrm>
          <a:custGeom>
            <a:avLst/>
            <a:gdLst/>
            <a:ahLst/>
            <a:cxnLst/>
            <a:rect r="r" b="b" t="t" l="l"/>
            <a:pathLst>
              <a:path h="3601057" w="4863846">
                <a:moveTo>
                  <a:pt x="0" y="0"/>
                </a:moveTo>
                <a:lnTo>
                  <a:pt x="4863846" y="0"/>
                </a:lnTo>
                <a:lnTo>
                  <a:pt x="4863846" y="3601057"/>
                </a:lnTo>
                <a:lnTo>
                  <a:pt x="0" y="3601057"/>
                </a:lnTo>
                <a:lnTo>
                  <a:pt x="0" y="0"/>
                </a:lnTo>
                <a:close/>
              </a:path>
            </a:pathLst>
          </a:custGeom>
          <a:blipFill>
            <a:blip r:embed="rId9"/>
            <a:stretch>
              <a:fillRect l="-18241" t="-1489" r="-11154" b="0"/>
            </a:stretch>
          </a:blipFill>
        </p:spPr>
      </p:sp>
      <p:sp>
        <p:nvSpPr>
          <p:cNvPr name="TextBox 15" id="15"/>
          <p:cNvSpPr txBox="true"/>
          <p:nvPr/>
        </p:nvSpPr>
        <p:spPr>
          <a:xfrm rot="0">
            <a:off x="2298846" y="337305"/>
            <a:ext cx="14459662" cy="1109987"/>
          </a:xfrm>
          <a:prstGeom prst="rect">
            <a:avLst/>
          </a:prstGeom>
        </p:spPr>
        <p:txBody>
          <a:bodyPr anchor="t" rtlCol="false" tIns="0" lIns="0" bIns="0" rIns="0">
            <a:spAutoFit/>
          </a:bodyPr>
          <a:lstStyle/>
          <a:p>
            <a:pPr algn="ctr">
              <a:lnSpc>
                <a:spcPts val="9169"/>
              </a:lnSpc>
            </a:pPr>
            <a:r>
              <a:rPr lang="en-US" b="true" sz="6549" spc="622">
                <a:solidFill>
                  <a:srgbClr val="BE1C0C"/>
                </a:solidFill>
                <a:latin typeface="Faustina Bold"/>
                <a:ea typeface="Faustina Bold"/>
                <a:cs typeface="Faustina Bold"/>
                <a:sym typeface="Faustina Bold"/>
              </a:rPr>
              <a:t>3. HIỆN THỰC HÓA NGHIÊN CỨU</a:t>
            </a:r>
          </a:p>
        </p:txBody>
      </p:sp>
      <p:sp>
        <p:nvSpPr>
          <p:cNvPr name="TextBox 16" id="16"/>
          <p:cNvSpPr txBox="true"/>
          <p:nvPr/>
        </p:nvSpPr>
        <p:spPr>
          <a:xfrm rot="0">
            <a:off x="3616299" y="8405628"/>
            <a:ext cx="4581983" cy="1082474"/>
          </a:xfrm>
          <a:prstGeom prst="rect">
            <a:avLst/>
          </a:prstGeom>
        </p:spPr>
        <p:txBody>
          <a:bodyPr anchor="t" rtlCol="false" tIns="0" lIns="0" bIns="0" rIns="0">
            <a:spAutoFit/>
          </a:bodyPr>
          <a:lstStyle/>
          <a:p>
            <a:pPr algn="just">
              <a:lnSpc>
                <a:spcPts val="4386"/>
              </a:lnSpc>
            </a:pPr>
            <a:r>
              <a:rPr lang="en-US" b="true" sz="3132">
                <a:solidFill>
                  <a:srgbClr val="2D09E0"/>
                </a:solidFill>
                <a:latin typeface="Open Sans Bold"/>
                <a:ea typeface="Open Sans Bold"/>
                <a:cs typeface="Open Sans Bold"/>
                <a:sym typeface="Open Sans Bold"/>
              </a:rPr>
              <a:t>Cấu trúc thẻ &lt;thead&gt; tạo tiêu đề của bảng</a:t>
            </a:r>
          </a:p>
        </p:txBody>
      </p:sp>
      <p:sp>
        <p:nvSpPr>
          <p:cNvPr name="TextBox 17" id="17"/>
          <p:cNvSpPr txBox="true"/>
          <p:nvPr/>
        </p:nvSpPr>
        <p:spPr>
          <a:xfrm rot="0">
            <a:off x="9859626" y="8175826"/>
            <a:ext cx="4581983" cy="1082474"/>
          </a:xfrm>
          <a:prstGeom prst="rect">
            <a:avLst/>
          </a:prstGeom>
        </p:spPr>
        <p:txBody>
          <a:bodyPr anchor="t" rtlCol="false" tIns="0" lIns="0" bIns="0" rIns="0">
            <a:spAutoFit/>
          </a:bodyPr>
          <a:lstStyle/>
          <a:p>
            <a:pPr algn="just">
              <a:lnSpc>
                <a:spcPts val="4386"/>
              </a:lnSpc>
            </a:pPr>
            <a:r>
              <a:rPr lang="en-US" b="true" sz="3132">
                <a:solidFill>
                  <a:srgbClr val="2D09E0"/>
                </a:solidFill>
                <a:latin typeface="Open Sans Bold"/>
                <a:ea typeface="Open Sans Bold"/>
                <a:cs typeface="Open Sans Bold"/>
                <a:sym typeface="Open Sans Bold"/>
              </a:rPr>
              <a:t>Sử dụng thẻ &lt;tfoot&gt; để tính tổng dữ liệu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978099" y="2559396"/>
            <a:ext cx="5747050" cy="6186242"/>
            <a:chOff x="0" y="0"/>
            <a:chExt cx="2450333" cy="2637588"/>
          </a:xfrm>
        </p:grpSpPr>
        <p:sp>
          <p:nvSpPr>
            <p:cNvPr name="Freeform 4" id="4"/>
            <p:cNvSpPr/>
            <p:nvPr/>
          </p:nvSpPr>
          <p:spPr>
            <a:xfrm flipH="false" flipV="false" rot="0">
              <a:off x="0" y="0"/>
              <a:ext cx="2450333" cy="2637588"/>
            </a:xfrm>
            <a:custGeom>
              <a:avLst/>
              <a:gdLst/>
              <a:ahLst/>
              <a:cxnLst/>
              <a:rect r="r" b="b" t="t" l="l"/>
              <a:pathLst>
                <a:path h="2637588" w="2450333">
                  <a:moveTo>
                    <a:pt x="41760" y="0"/>
                  </a:moveTo>
                  <a:lnTo>
                    <a:pt x="2408572" y="0"/>
                  </a:lnTo>
                  <a:cubicBezTo>
                    <a:pt x="2419648" y="0"/>
                    <a:pt x="2430270" y="4400"/>
                    <a:pt x="2438101" y="12231"/>
                  </a:cubicBezTo>
                  <a:cubicBezTo>
                    <a:pt x="2445933" y="20063"/>
                    <a:pt x="2450333" y="30685"/>
                    <a:pt x="2450333" y="41760"/>
                  </a:cubicBezTo>
                  <a:lnTo>
                    <a:pt x="2450333" y="2595828"/>
                  </a:lnTo>
                  <a:cubicBezTo>
                    <a:pt x="2450333" y="2618892"/>
                    <a:pt x="2431636" y="2637588"/>
                    <a:pt x="2408572" y="2637588"/>
                  </a:cubicBezTo>
                  <a:lnTo>
                    <a:pt x="41760" y="2637588"/>
                  </a:lnTo>
                  <a:cubicBezTo>
                    <a:pt x="18697" y="2637588"/>
                    <a:pt x="0" y="2618892"/>
                    <a:pt x="0" y="2595828"/>
                  </a:cubicBezTo>
                  <a:lnTo>
                    <a:pt x="0" y="41760"/>
                  </a:lnTo>
                  <a:cubicBezTo>
                    <a:pt x="0" y="18697"/>
                    <a:pt x="18697" y="0"/>
                    <a:pt x="41760"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2450333" cy="2685213"/>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9626581" y="2559396"/>
            <a:ext cx="5500512" cy="6186242"/>
            <a:chOff x="0" y="0"/>
            <a:chExt cx="2345218" cy="2637588"/>
          </a:xfrm>
        </p:grpSpPr>
        <p:sp>
          <p:nvSpPr>
            <p:cNvPr name="Freeform 7" id="7"/>
            <p:cNvSpPr/>
            <p:nvPr/>
          </p:nvSpPr>
          <p:spPr>
            <a:xfrm flipH="false" flipV="false" rot="0">
              <a:off x="0" y="0"/>
              <a:ext cx="2345218" cy="2637588"/>
            </a:xfrm>
            <a:custGeom>
              <a:avLst/>
              <a:gdLst/>
              <a:ahLst/>
              <a:cxnLst/>
              <a:rect r="r" b="b" t="t" l="l"/>
              <a:pathLst>
                <a:path h="2637588" w="2345218">
                  <a:moveTo>
                    <a:pt x="43632" y="0"/>
                  </a:moveTo>
                  <a:lnTo>
                    <a:pt x="2301585" y="0"/>
                  </a:lnTo>
                  <a:cubicBezTo>
                    <a:pt x="2313157" y="0"/>
                    <a:pt x="2324255" y="4597"/>
                    <a:pt x="2332438" y="12780"/>
                  </a:cubicBezTo>
                  <a:cubicBezTo>
                    <a:pt x="2340621" y="20962"/>
                    <a:pt x="2345218" y="32060"/>
                    <a:pt x="2345218" y="43632"/>
                  </a:cubicBezTo>
                  <a:lnTo>
                    <a:pt x="2345218" y="2593956"/>
                  </a:lnTo>
                  <a:cubicBezTo>
                    <a:pt x="2345218" y="2605528"/>
                    <a:pt x="2340621" y="2616626"/>
                    <a:pt x="2332438" y="2624809"/>
                  </a:cubicBezTo>
                  <a:cubicBezTo>
                    <a:pt x="2324255" y="2632991"/>
                    <a:pt x="2313157" y="2637588"/>
                    <a:pt x="2301585" y="2637588"/>
                  </a:cubicBezTo>
                  <a:lnTo>
                    <a:pt x="43632" y="2637588"/>
                  </a:lnTo>
                  <a:cubicBezTo>
                    <a:pt x="32060" y="2637588"/>
                    <a:pt x="20962" y="2632991"/>
                    <a:pt x="12780" y="2624809"/>
                  </a:cubicBezTo>
                  <a:cubicBezTo>
                    <a:pt x="4597" y="2616626"/>
                    <a:pt x="0" y="2605528"/>
                    <a:pt x="0" y="2593956"/>
                  </a:cubicBezTo>
                  <a:lnTo>
                    <a:pt x="0" y="43632"/>
                  </a:lnTo>
                  <a:cubicBezTo>
                    <a:pt x="0" y="32060"/>
                    <a:pt x="4597" y="20962"/>
                    <a:pt x="12780" y="12780"/>
                  </a:cubicBezTo>
                  <a:cubicBezTo>
                    <a:pt x="20962" y="4597"/>
                    <a:pt x="32060" y="0"/>
                    <a:pt x="43632" y="0"/>
                  </a:cubicBezTo>
                  <a:close/>
                </a:path>
              </a:pathLst>
            </a:custGeom>
            <a:solidFill>
              <a:srgbClr val="FFFFFF"/>
            </a:solidFill>
            <a:ln w="38100" cap="rnd">
              <a:solidFill>
                <a:srgbClr val="000000"/>
              </a:solidFill>
              <a:prstDash val="solid"/>
              <a:round/>
            </a:ln>
          </p:spPr>
        </p:sp>
        <p:sp>
          <p:nvSpPr>
            <p:cNvPr name="TextBox 8" id="8"/>
            <p:cNvSpPr txBox="true"/>
            <p:nvPr/>
          </p:nvSpPr>
          <p:spPr>
            <a:xfrm>
              <a:off x="0" y="-47625"/>
              <a:ext cx="2345218" cy="2685213"/>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2023959" y="6897975"/>
            <a:ext cx="4793068" cy="3485868"/>
          </a:xfrm>
          <a:custGeom>
            <a:avLst/>
            <a:gdLst/>
            <a:ahLst/>
            <a:cxnLst/>
            <a:rect r="r" b="b" t="t" l="l"/>
            <a:pathLst>
              <a:path h="3485868" w="4793068">
                <a:moveTo>
                  <a:pt x="0" y="0"/>
                </a:moveTo>
                <a:lnTo>
                  <a:pt x="4793068" y="0"/>
                </a:lnTo>
                <a:lnTo>
                  <a:pt x="4793068" y="3485868"/>
                </a:lnTo>
                <a:lnTo>
                  <a:pt x="0" y="3485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127092" y="7392932"/>
            <a:ext cx="3160908" cy="2676895"/>
          </a:xfrm>
          <a:custGeom>
            <a:avLst/>
            <a:gdLst/>
            <a:ahLst/>
            <a:cxnLst/>
            <a:rect r="r" b="b" t="t" l="l"/>
            <a:pathLst>
              <a:path h="2676895" w="3160908">
                <a:moveTo>
                  <a:pt x="0" y="0"/>
                </a:moveTo>
                <a:lnTo>
                  <a:pt x="3160908" y="0"/>
                </a:lnTo>
                <a:lnTo>
                  <a:pt x="3160908" y="2676895"/>
                </a:lnTo>
                <a:lnTo>
                  <a:pt x="0" y="2676895"/>
                </a:lnTo>
                <a:lnTo>
                  <a:pt x="0" y="0"/>
                </a:lnTo>
                <a:close/>
              </a:path>
            </a:pathLst>
          </a:custGeom>
          <a:blipFill>
            <a:blip r:embed="rId5"/>
            <a:stretch>
              <a:fillRect l="-15990" t="0" r="-15990" b="0"/>
            </a:stretch>
          </a:blipFill>
        </p:spPr>
      </p:sp>
      <p:sp>
        <p:nvSpPr>
          <p:cNvPr name="Freeform 11" id="11"/>
          <p:cNvSpPr/>
          <p:nvPr/>
        </p:nvSpPr>
        <p:spPr>
          <a:xfrm flipH="false" flipV="false" rot="0">
            <a:off x="11531034" y="1712696"/>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925258" y="1712696"/>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973737" y="3168996"/>
            <a:ext cx="5751412" cy="2110581"/>
          </a:xfrm>
          <a:custGeom>
            <a:avLst/>
            <a:gdLst/>
            <a:ahLst/>
            <a:cxnLst/>
            <a:rect r="r" b="b" t="t" l="l"/>
            <a:pathLst>
              <a:path h="2110581" w="5751412">
                <a:moveTo>
                  <a:pt x="0" y="0"/>
                </a:moveTo>
                <a:lnTo>
                  <a:pt x="5751412" y="0"/>
                </a:lnTo>
                <a:lnTo>
                  <a:pt x="5751412" y="2110581"/>
                </a:lnTo>
                <a:lnTo>
                  <a:pt x="0" y="2110581"/>
                </a:lnTo>
                <a:lnTo>
                  <a:pt x="0" y="0"/>
                </a:lnTo>
                <a:close/>
              </a:path>
            </a:pathLst>
          </a:custGeom>
          <a:blipFill>
            <a:blip r:embed="rId8"/>
            <a:stretch>
              <a:fillRect l="-17561" t="0" r="-13404" b="0"/>
            </a:stretch>
          </a:blipFill>
        </p:spPr>
      </p:sp>
      <p:sp>
        <p:nvSpPr>
          <p:cNvPr name="Freeform 14" id="14"/>
          <p:cNvSpPr/>
          <p:nvPr/>
        </p:nvSpPr>
        <p:spPr>
          <a:xfrm flipH="false" flipV="false" rot="0">
            <a:off x="9626581" y="2902296"/>
            <a:ext cx="5418531" cy="3124804"/>
          </a:xfrm>
          <a:custGeom>
            <a:avLst/>
            <a:gdLst/>
            <a:ahLst/>
            <a:cxnLst/>
            <a:rect r="r" b="b" t="t" l="l"/>
            <a:pathLst>
              <a:path h="3124804" w="5418531">
                <a:moveTo>
                  <a:pt x="0" y="0"/>
                </a:moveTo>
                <a:lnTo>
                  <a:pt x="5418530" y="0"/>
                </a:lnTo>
                <a:lnTo>
                  <a:pt x="5418530" y="3124804"/>
                </a:lnTo>
                <a:lnTo>
                  <a:pt x="0" y="3124804"/>
                </a:lnTo>
                <a:lnTo>
                  <a:pt x="0" y="0"/>
                </a:lnTo>
                <a:close/>
              </a:path>
            </a:pathLst>
          </a:custGeom>
          <a:blipFill>
            <a:blip r:embed="rId9"/>
            <a:stretch>
              <a:fillRect l="-12098" t="0" r="-12098" b="0"/>
            </a:stretch>
          </a:blipFill>
        </p:spPr>
      </p:sp>
      <p:sp>
        <p:nvSpPr>
          <p:cNvPr name="TextBox 15" id="15"/>
          <p:cNvSpPr txBox="true"/>
          <p:nvPr/>
        </p:nvSpPr>
        <p:spPr>
          <a:xfrm rot="0">
            <a:off x="2298846" y="337305"/>
            <a:ext cx="14459662" cy="1109987"/>
          </a:xfrm>
          <a:prstGeom prst="rect">
            <a:avLst/>
          </a:prstGeom>
        </p:spPr>
        <p:txBody>
          <a:bodyPr anchor="t" rtlCol="false" tIns="0" lIns="0" bIns="0" rIns="0">
            <a:spAutoFit/>
          </a:bodyPr>
          <a:lstStyle/>
          <a:p>
            <a:pPr algn="ctr">
              <a:lnSpc>
                <a:spcPts val="9169"/>
              </a:lnSpc>
            </a:pPr>
            <a:r>
              <a:rPr lang="en-US" b="true" sz="6549" spc="622">
                <a:solidFill>
                  <a:srgbClr val="BE1C0C"/>
                </a:solidFill>
                <a:latin typeface="Faustina Bold"/>
                <a:ea typeface="Faustina Bold"/>
                <a:cs typeface="Faustina Bold"/>
                <a:sym typeface="Faustina Bold"/>
              </a:rPr>
              <a:t>3. HIỆN THỰC HÓA NGHIÊN CỨU</a:t>
            </a:r>
          </a:p>
        </p:txBody>
      </p:sp>
      <p:sp>
        <p:nvSpPr>
          <p:cNvPr name="TextBox 16" id="16"/>
          <p:cNvSpPr txBox="true"/>
          <p:nvPr/>
        </p:nvSpPr>
        <p:spPr>
          <a:xfrm rot="0">
            <a:off x="3558452" y="6646577"/>
            <a:ext cx="4581983" cy="1082474"/>
          </a:xfrm>
          <a:prstGeom prst="rect">
            <a:avLst/>
          </a:prstGeom>
        </p:spPr>
        <p:txBody>
          <a:bodyPr anchor="t" rtlCol="false" tIns="0" lIns="0" bIns="0" rIns="0">
            <a:spAutoFit/>
          </a:bodyPr>
          <a:lstStyle/>
          <a:p>
            <a:pPr algn="just">
              <a:lnSpc>
                <a:spcPts val="4386"/>
              </a:lnSpc>
            </a:pPr>
            <a:r>
              <a:rPr lang="en-US" b="true" sz="3132">
                <a:solidFill>
                  <a:srgbClr val="2D09E0"/>
                </a:solidFill>
                <a:latin typeface="Open Sans Bold"/>
                <a:ea typeface="Open Sans Bold"/>
                <a:cs typeface="Open Sans Bold"/>
                <a:sym typeface="Open Sans Bold"/>
              </a:rPr>
              <a:t>Sử dụng thẻ &lt;button&gt; để tạo nút lưu</a:t>
            </a:r>
          </a:p>
        </p:txBody>
      </p:sp>
      <p:sp>
        <p:nvSpPr>
          <p:cNvPr name="TextBox 17" id="17"/>
          <p:cNvSpPr txBox="true"/>
          <p:nvPr/>
        </p:nvSpPr>
        <p:spPr>
          <a:xfrm rot="0">
            <a:off x="10044854" y="6840825"/>
            <a:ext cx="4581983" cy="1082474"/>
          </a:xfrm>
          <a:prstGeom prst="rect">
            <a:avLst/>
          </a:prstGeom>
        </p:spPr>
        <p:txBody>
          <a:bodyPr anchor="t" rtlCol="false" tIns="0" lIns="0" bIns="0" rIns="0">
            <a:spAutoFit/>
          </a:bodyPr>
          <a:lstStyle/>
          <a:p>
            <a:pPr algn="just">
              <a:lnSpc>
                <a:spcPts val="4386"/>
              </a:lnSpc>
            </a:pPr>
            <a:r>
              <a:rPr lang="en-US" b="true" sz="3132">
                <a:solidFill>
                  <a:srgbClr val="2D09E0"/>
                </a:solidFill>
                <a:latin typeface="Open Sans Bold"/>
                <a:ea typeface="Open Sans Bold"/>
                <a:cs typeface="Open Sans Bold"/>
                <a:sym typeface="Open Sans Bold"/>
              </a:rPr>
              <a:t>Cú pháp đọc tệp CSV trong JavaScrip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978099" y="2559396"/>
            <a:ext cx="5747050" cy="6186242"/>
            <a:chOff x="0" y="0"/>
            <a:chExt cx="2450333" cy="2637588"/>
          </a:xfrm>
        </p:grpSpPr>
        <p:sp>
          <p:nvSpPr>
            <p:cNvPr name="Freeform 4" id="4"/>
            <p:cNvSpPr/>
            <p:nvPr/>
          </p:nvSpPr>
          <p:spPr>
            <a:xfrm flipH="false" flipV="false" rot="0">
              <a:off x="0" y="0"/>
              <a:ext cx="2450333" cy="2637588"/>
            </a:xfrm>
            <a:custGeom>
              <a:avLst/>
              <a:gdLst/>
              <a:ahLst/>
              <a:cxnLst/>
              <a:rect r="r" b="b" t="t" l="l"/>
              <a:pathLst>
                <a:path h="2637588" w="2450333">
                  <a:moveTo>
                    <a:pt x="41760" y="0"/>
                  </a:moveTo>
                  <a:lnTo>
                    <a:pt x="2408572" y="0"/>
                  </a:lnTo>
                  <a:cubicBezTo>
                    <a:pt x="2419648" y="0"/>
                    <a:pt x="2430270" y="4400"/>
                    <a:pt x="2438101" y="12231"/>
                  </a:cubicBezTo>
                  <a:cubicBezTo>
                    <a:pt x="2445933" y="20063"/>
                    <a:pt x="2450333" y="30685"/>
                    <a:pt x="2450333" y="41760"/>
                  </a:cubicBezTo>
                  <a:lnTo>
                    <a:pt x="2450333" y="2595828"/>
                  </a:lnTo>
                  <a:cubicBezTo>
                    <a:pt x="2450333" y="2618892"/>
                    <a:pt x="2431636" y="2637588"/>
                    <a:pt x="2408572" y="2637588"/>
                  </a:cubicBezTo>
                  <a:lnTo>
                    <a:pt x="41760" y="2637588"/>
                  </a:lnTo>
                  <a:cubicBezTo>
                    <a:pt x="18697" y="2637588"/>
                    <a:pt x="0" y="2618892"/>
                    <a:pt x="0" y="2595828"/>
                  </a:cubicBezTo>
                  <a:lnTo>
                    <a:pt x="0" y="41760"/>
                  </a:lnTo>
                  <a:cubicBezTo>
                    <a:pt x="0" y="18697"/>
                    <a:pt x="18697" y="0"/>
                    <a:pt x="41760"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2450333" cy="2685213"/>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9626581" y="2559396"/>
            <a:ext cx="5500512" cy="6186242"/>
            <a:chOff x="0" y="0"/>
            <a:chExt cx="2345218" cy="2637588"/>
          </a:xfrm>
        </p:grpSpPr>
        <p:sp>
          <p:nvSpPr>
            <p:cNvPr name="Freeform 7" id="7"/>
            <p:cNvSpPr/>
            <p:nvPr/>
          </p:nvSpPr>
          <p:spPr>
            <a:xfrm flipH="false" flipV="false" rot="0">
              <a:off x="0" y="0"/>
              <a:ext cx="2345218" cy="2637588"/>
            </a:xfrm>
            <a:custGeom>
              <a:avLst/>
              <a:gdLst/>
              <a:ahLst/>
              <a:cxnLst/>
              <a:rect r="r" b="b" t="t" l="l"/>
              <a:pathLst>
                <a:path h="2637588" w="2345218">
                  <a:moveTo>
                    <a:pt x="43632" y="0"/>
                  </a:moveTo>
                  <a:lnTo>
                    <a:pt x="2301585" y="0"/>
                  </a:lnTo>
                  <a:cubicBezTo>
                    <a:pt x="2313157" y="0"/>
                    <a:pt x="2324255" y="4597"/>
                    <a:pt x="2332438" y="12780"/>
                  </a:cubicBezTo>
                  <a:cubicBezTo>
                    <a:pt x="2340621" y="20962"/>
                    <a:pt x="2345218" y="32060"/>
                    <a:pt x="2345218" y="43632"/>
                  </a:cubicBezTo>
                  <a:lnTo>
                    <a:pt x="2345218" y="2593956"/>
                  </a:lnTo>
                  <a:cubicBezTo>
                    <a:pt x="2345218" y="2605528"/>
                    <a:pt x="2340621" y="2616626"/>
                    <a:pt x="2332438" y="2624809"/>
                  </a:cubicBezTo>
                  <a:cubicBezTo>
                    <a:pt x="2324255" y="2632991"/>
                    <a:pt x="2313157" y="2637588"/>
                    <a:pt x="2301585" y="2637588"/>
                  </a:cubicBezTo>
                  <a:lnTo>
                    <a:pt x="43632" y="2637588"/>
                  </a:lnTo>
                  <a:cubicBezTo>
                    <a:pt x="32060" y="2637588"/>
                    <a:pt x="20962" y="2632991"/>
                    <a:pt x="12780" y="2624809"/>
                  </a:cubicBezTo>
                  <a:cubicBezTo>
                    <a:pt x="4597" y="2616626"/>
                    <a:pt x="0" y="2605528"/>
                    <a:pt x="0" y="2593956"/>
                  </a:cubicBezTo>
                  <a:lnTo>
                    <a:pt x="0" y="43632"/>
                  </a:lnTo>
                  <a:cubicBezTo>
                    <a:pt x="0" y="32060"/>
                    <a:pt x="4597" y="20962"/>
                    <a:pt x="12780" y="12780"/>
                  </a:cubicBezTo>
                  <a:cubicBezTo>
                    <a:pt x="20962" y="4597"/>
                    <a:pt x="32060" y="0"/>
                    <a:pt x="43632" y="0"/>
                  </a:cubicBezTo>
                  <a:close/>
                </a:path>
              </a:pathLst>
            </a:custGeom>
            <a:solidFill>
              <a:srgbClr val="FFFFFF"/>
            </a:solidFill>
            <a:ln w="38100" cap="rnd">
              <a:solidFill>
                <a:srgbClr val="000000"/>
              </a:solidFill>
              <a:prstDash val="solid"/>
              <a:round/>
            </a:ln>
          </p:spPr>
        </p:sp>
        <p:sp>
          <p:nvSpPr>
            <p:cNvPr name="TextBox 8" id="8"/>
            <p:cNvSpPr txBox="true"/>
            <p:nvPr/>
          </p:nvSpPr>
          <p:spPr>
            <a:xfrm>
              <a:off x="0" y="-47625"/>
              <a:ext cx="2345218" cy="2685213"/>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2023959" y="6897975"/>
            <a:ext cx="4793068" cy="3485868"/>
          </a:xfrm>
          <a:custGeom>
            <a:avLst/>
            <a:gdLst/>
            <a:ahLst/>
            <a:cxnLst/>
            <a:rect r="r" b="b" t="t" l="l"/>
            <a:pathLst>
              <a:path h="3485868" w="4793068">
                <a:moveTo>
                  <a:pt x="0" y="0"/>
                </a:moveTo>
                <a:lnTo>
                  <a:pt x="4793068" y="0"/>
                </a:lnTo>
                <a:lnTo>
                  <a:pt x="4793068" y="3485868"/>
                </a:lnTo>
                <a:lnTo>
                  <a:pt x="0" y="3485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127092" y="7392932"/>
            <a:ext cx="3160908" cy="2676895"/>
          </a:xfrm>
          <a:custGeom>
            <a:avLst/>
            <a:gdLst/>
            <a:ahLst/>
            <a:cxnLst/>
            <a:rect r="r" b="b" t="t" l="l"/>
            <a:pathLst>
              <a:path h="2676895" w="3160908">
                <a:moveTo>
                  <a:pt x="0" y="0"/>
                </a:moveTo>
                <a:lnTo>
                  <a:pt x="3160908" y="0"/>
                </a:lnTo>
                <a:lnTo>
                  <a:pt x="3160908" y="2676895"/>
                </a:lnTo>
                <a:lnTo>
                  <a:pt x="0" y="2676895"/>
                </a:lnTo>
                <a:lnTo>
                  <a:pt x="0" y="0"/>
                </a:lnTo>
                <a:close/>
              </a:path>
            </a:pathLst>
          </a:custGeom>
          <a:blipFill>
            <a:blip r:embed="rId5"/>
            <a:stretch>
              <a:fillRect l="-15990" t="0" r="-15990" b="0"/>
            </a:stretch>
          </a:blipFill>
        </p:spPr>
      </p:sp>
      <p:sp>
        <p:nvSpPr>
          <p:cNvPr name="Freeform 11" id="11"/>
          <p:cNvSpPr/>
          <p:nvPr/>
        </p:nvSpPr>
        <p:spPr>
          <a:xfrm flipH="false" flipV="false" rot="0">
            <a:off x="11531034" y="1712696"/>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925258" y="1712696"/>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112544" y="2902296"/>
            <a:ext cx="5612605" cy="3559018"/>
          </a:xfrm>
          <a:custGeom>
            <a:avLst/>
            <a:gdLst/>
            <a:ahLst/>
            <a:cxnLst/>
            <a:rect r="r" b="b" t="t" l="l"/>
            <a:pathLst>
              <a:path h="3559018" w="5612605">
                <a:moveTo>
                  <a:pt x="0" y="0"/>
                </a:moveTo>
                <a:lnTo>
                  <a:pt x="5612605" y="0"/>
                </a:lnTo>
                <a:lnTo>
                  <a:pt x="5612605" y="3559019"/>
                </a:lnTo>
                <a:lnTo>
                  <a:pt x="0" y="3559019"/>
                </a:lnTo>
                <a:lnTo>
                  <a:pt x="0" y="0"/>
                </a:lnTo>
                <a:close/>
              </a:path>
            </a:pathLst>
          </a:custGeom>
          <a:blipFill>
            <a:blip r:embed="rId8"/>
            <a:stretch>
              <a:fillRect l="-13717" t="0" r="-13717" b="0"/>
            </a:stretch>
          </a:blipFill>
        </p:spPr>
      </p:sp>
      <p:sp>
        <p:nvSpPr>
          <p:cNvPr name="Freeform 14" id="14"/>
          <p:cNvSpPr/>
          <p:nvPr/>
        </p:nvSpPr>
        <p:spPr>
          <a:xfrm flipH="false" flipV="false" rot="0">
            <a:off x="9705358" y="2902296"/>
            <a:ext cx="5421734" cy="3623342"/>
          </a:xfrm>
          <a:custGeom>
            <a:avLst/>
            <a:gdLst/>
            <a:ahLst/>
            <a:cxnLst/>
            <a:rect r="r" b="b" t="t" l="l"/>
            <a:pathLst>
              <a:path h="3623342" w="5421734">
                <a:moveTo>
                  <a:pt x="0" y="0"/>
                </a:moveTo>
                <a:lnTo>
                  <a:pt x="5421734" y="0"/>
                </a:lnTo>
                <a:lnTo>
                  <a:pt x="5421734" y="3623342"/>
                </a:lnTo>
                <a:lnTo>
                  <a:pt x="0" y="3623342"/>
                </a:lnTo>
                <a:lnTo>
                  <a:pt x="0" y="0"/>
                </a:lnTo>
                <a:close/>
              </a:path>
            </a:pathLst>
          </a:custGeom>
          <a:blipFill>
            <a:blip r:embed="rId9"/>
            <a:stretch>
              <a:fillRect l="-17244" t="0" r="-13801" b="0"/>
            </a:stretch>
          </a:blipFill>
        </p:spPr>
      </p:sp>
      <p:sp>
        <p:nvSpPr>
          <p:cNvPr name="TextBox 15" id="15"/>
          <p:cNvSpPr txBox="true"/>
          <p:nvPr/>
        </p:nvSpPr>
        <p:spPr>
          <a:xfrm rot="0">
            <a:off x="2298846" y="337305"/>
            <a:ext cx="14459662" cy="1109987"/>
          </a:xfrm>
          <a:prstGeom prst="rect">
            <a:avLst/>
          </a:prstGeom>
        </p:spPr>
        <p:txBody>
          <a:bodyPr anchor="t" rtlCol="false" tIns="0" lIns="0" bIns="0" rIns="0">
            <a:spAutoFit/>
          </a:bodyPr>
          <a:lstStyle/>
          <a:p>
            <a:pPr algn="ctr">
              <a:lnSpc>
                <a:spcPts val="9169"/>
              </a:lnSpc>
            </a:pPr>
            <a:r>
              <a:rPr lang="en-US" b="true" sz="6549" spc="622">
                <a:solidFill>
                  <a:srgbClr val="BE1C0C"/>
                </a:solidFill>
                <a:latin typeface="Faustina Bold"/>
                <a:ea typeface="Faustina Bold"/>
                <a:cs typeface="Faustina Bold"/>
                <a:sym typeface="Faustina Bold"/>
              </a:rPr>
              <a:t>3. HIỆN THỰC HÓA NGHIÊN CỨU</a:t>
            </a:r>
          </a:p>
        </p:txBody>
      </p:sp>
      <p:sp>
        <p:nvSpPr>
          <p:cNvPr name="TextBox 16" id="16"/>
          <p:cNvSpPr txBox="true"/>
          <p:nvPr/>
        </p:nvSpPr>
        <p:spPr>
          <a:xfrm rot="0">
            <a:off x="3293858" y="6840825"/>
            <a:ext cx="5249977" cy="1082474"/>
          </a:xfrm>
          <a:prstGeom prst="rect">
            <a:avLst/>
          </a:prstGeom>
        </p:spPr>
        <p:txBody>
          <a:bodyPr anchor="t" rtlCol="false" tIns="0" lIns="0" bIns="0" rIns="0">
            <a:spAutoFit/>
          </a:bodyPr>
          <a:lstStyle/>
          <a:p>
            <a:pPr algn="just">
              <a:lnSpc>
                <a:spcPts val="4386"/>
              </a:lnSpc>
            </a:pPr>
            <a:r>
              <a:rPr lang="en-US" b="true" sz="3132">
                <a:solidFill>
                  <a:srgbClr val="2D09E0"/>
                </a:solidFill>
                <a:latin typeface="Open Sans Bold"/>
                <a:ea typeface="Open Sans Bold"/>
                <a:cs typeface="Open Sans Bold"/>
                <a:sym typeface="Open Sans Bold"/>
              </a:rPr>
              <a:t>Sử dụng hàm dragStart để bắt đầu thao tác kéo thả</a:t>
            </a:r>
          </a:p>
        </p:txBody>
      </p:sp>
      <p:sp>
        <p:nvSpPr>
          <p:cNvPr name="TextBox 17" id="17"/>
          <p:cNvSpPr txBox="true"/>
          <p:nvPr/>
        </p:nvSpPr>
        <p:spPr>
          <a:xfrm rot="0">
            <a:off x="10044854" y="6840825"/>
            <a:ext cx="4737849" cy="1634924"/>
          </a:xfrm>
          <a:prstGeom prst="rect">
            <a:avLst/>
          </a:prstGeom>
        </p:spPr>
        <p:txBody>
          <a:bodyPr anchor="t" rtlCol="false" tIns="0" lIns="0" bIns="0" rIns="0">
            <a:spAutoFit/>
          </a:bodyPr>
          <a:lstStyle/>
          <a:p>
            <a:pPr algn="just">
              <a:lnSpc>
                <a:spcPts val="4386"/>
              </a:lnSpc>
            </a:pPr>
            <a:r>
              <a:rPr lang="en-US" b="true" sz="3132">
                <a:solidFill>
                  <a:srgbClr val="2D09E0"/>
                </a:solidFill>
                <a:latin typeface="Open Sans Bold"/>
                <a:ea typeface="Open Sans Bold"/>
                <a:cs typeface="Open Sans Bold"/>
                <a:sym typeface="Open Sans Bold"/>
              </a:rPr>
              <a:t>Sử dụng hàm dragEnd để kết thúc thao tác kéo thả</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DAGbrBx9aZQ</dc:identifier>
  <dcterms:modified xsi:type="dcterms:W3CDTF">2011-08-01T06:04:30Z</dcterms:modified>
  <cp:revision>1</cp:revision>
  <dc:title>White Illustrative Creative Literature Project Presentation</dc:title>
</cp:coreProperties>
</file>